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11" r:id="rId2"/>
    <p:sldId id="312" r:id="rId3"/>
    <p:sldId id="296" r:id="rId4"/>
    <p:sldId id="326" r:id="rId5"/>
    <p:sldId id="313" r:id="rId6"/>
    <p:sldId id="323" r:id="rId7"/>
    <p:sldId id="324" r:id="rId8"/>
    <p:sldId id="314" r:id="rId9"/>
    <p:sldId id="260" r:id="rId10"/>
    <p:sldId id="322" r:id="rId11"/>
    <p:sldId id="317" r:id="rId12"/>
    <p:sldId id="320" r:id="rId13"/>
    <p:sldId id="321" r:id="rId14"/>
    <p:sldId id="315" r:id="rId15"/>
    <p:sldId id="318" r:id="rId16"/>
    <p:sldId id="319" r:id="rId17"/>
    <p:sldId id="316" r:id="rId18"/>
    <p:sldId id="325" r:id="rId19"/>
    <p:sldId id="258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98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8148" autoAdjust="0"/>
  </p:normalViewPr>
  <p:slideViewPr>
    <p:cSldViewPr snapToGrid="0">
      <p:cViewPr varScale="1">
        <p:scale>
          <a:sx n="66" d="100"/>
          <a:sy n="66" d="100"/>
        </p:scale>
        <p:origin x="22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CAEB9C0-962C-468B-ACC0-8C95E8A839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5DF3DF-1333-4C0E-92F9-33BE860D8F3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2A0F52-E415-4ED8-81CC-33E3B0EC6DF1}" type="datetimeFigureOut">
              <a:rPr lang="zh-CN" altLang="en-US" smtClean="0"/>
              <a:t>2022/4/25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EAC63F-33E9-4432-95E2-5BF3389E85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A47A2F9-2246-42E5-BF69-909DE085F2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BD12E0-ACCB-483D-9376-0C4E690DAD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4535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313523-4D2B-471F-8210-A12DB040A2A6}" type="datetimeFigureOut">
              <a:rPr lang="zh-CN" altLang="en-US" smtClean="0"/>
              <a:t>2022/4/25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25894-74DB-40D6-9B0B-86FC503196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7567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 first part, I will give an introduction to object detection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621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1.The left figure is from </a:t>
            </a:r>
            <a:r>
              <a:rPr lang="en-US" altLang="zh-CN" dirty="0" err="1"/>
              <a:t>Detr</a:t>
            </a:r>
            <a:r>
              <a:rPr lang="en-US" altLang="zh-CN" dirty="0"/>
              <a:t>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It visualizes decoder attention for every predicted object ..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Attention scores are coded with different colors for different objects.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From the pictures, we can get that decoder typically attends to object extremities, such as legs and heads. 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2.The right figure shows what deformable 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detr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looks at?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we draw the gradient norm of each item in final prediction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(i.e., x/y coordinate of object center, width/height of object bounding box, category score of this object) with respect to each pixel in the image.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According to Taylor’s theorem, the gradient norm can reflect how much the output would be changed relative to the perturbation of the pixel,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thus it could show us which pixels the model mainly 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relys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on for predicting each item. 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Deformable DETR attends to left/right boundary of the object for x coordinate and width, and top/bottom boundary for y coordinate and height.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Meanwhile, different to DETR, our Deformable DETR also looks at pixels inside the object for predicting its category.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58671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effectLst/>
                <a:latin typeface="Arial" panose="020B0604020202020204" pitchFamily="34" charset="0"/>
              </a:rPr>
              <a:t>The paper visualize sampling points and attention weights of the last layer in encoder and decoder as show in this slide.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It combine the sampling points and attention weights from feature maps of different resolutions into one picture. 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Similar to DETR, the instances are already separated in the encoder of Deformable DETR.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While in the decoder, our model is focused on the whole foreground instance instead of only extreme points as observed in DETR 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Combined with the visualization of the gradient norm of category score of the object in the last figure,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we can guess the reason is that our Deformable DETR needs not only extreme points but also interior points to determine object category. 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visualization also demonstrates that the proposed multi-scale deformable attention module can adapt its sampling points and attention weights according to different scales and shapes of the foreground object.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993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</a:p>
          <a:p>
            <a:r>
              <a:rPr lang="en-US" altLang="zh-CN" dirty="0"/>
              <a:t>The upper figure is convergence curves.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For Deformable DETR, we explore different training schedules by varying the epochs at which the learning rate is reduced (where the AP score leaps).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Compared with DETR, Deformable DETR achieves better performance (especially on small objects) with 10× less training epochs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### DETR-DC5:  increase the feature resolution by adding a dilation to the last stage of the backbone and removing a stride from the first convolution of this stage. 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Our proposed Deformable DETR has on par FLOPs with other networks.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But the runtime speed is much faster.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speed issue of DETR-DC5 is mainly due to the large amount of memory access in Transformer attention.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Our proposed deformable attention can mitigate this issue, at the cost of unordered memory access.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Thus, it is still slightly slower than traditional convolution.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With the aid of iterative bounding box refinement and two-stage paradigm, our method can further improve the detection accuracy.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277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</a:p>
          <a:p>
            <a:r>
              <a:rPr lang="en-US" altLang="zh-CN" dirty="0"/>
              <a:t>The upper table shows the results of ablation study.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Using multi-scale inputs instead of single-scale inputs can effectively improve detection accuracy with 1.7% AP , especially on small objects with 2.9% APS.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Increasing the number of sampling points K can further improve 0.9% AP 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Using multi-scale deformable attention, which allows information exchange among different scale levels, can bring additional 1.5% improvement in AP 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Because the cross-level feature exchange is already adopted, adding FPNs will not improve the performance.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When multi-scale attention is not applied, and K = 1, our (multi-scale) deformable attention module degenerates to deformable convolution, delivering noticeable lower accuracy.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lower table compares the proposed method with other state-of-the-art methods.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Iterative bounding box refinement and two-stage mechanism are both utilized by our models in the table.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With ResNet-101 and ResNeXt-101, our method achieves 48.7 AP and 49.0 AP without bells and whistles, respectively.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By using ResNeXt-101 with DCN, the accuracy rises to 50.1 AP.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With additional test-time augmentations, the proposed method achieves 52.3 AP.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4934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Deformable DETR is an end-to-end object detector, which is efficient and fast-converging. </a:t>
            </a:r>
          </a:p>
          <a:p>
            <a:r>
              <a:rPr lang="en-US" altLang="zh-CN" dirty="0"/>
              <a:t>It enables us to explore more interesting and practical variants of end-to-end object detectors. </a:t>
            </a:r>
          </a:p>
          <a:p>
            <a:r>
              <a:rPr lang="en-US" altLang="zh-CN" dirty="0"/>
              <a:t>At the core of Deformable DETR are the (multi-scale) deformable attention modules, </a:t>
            </a:r>
          </a:p>
          <a:p>
            <a:r>
              <a:rPr lang="en-US" altLang="zh-CN" dirty="0"/>
              <a:t>which is an efficient attention mechanism in processing image feature maps. </a:t>
            </a:r>
          </a:p>
          <a:p>
            <a:r>
              <a:rPr lang="en-US" altLang="zh-CN" dirty="0"/>
              <a:t>The work opens up new possibilities in exploring end-to-end object detection.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1339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effectLst/>
                <a:latin typeface="Arial" panose="020B0604020202020204" pitchFamily="34" charset="0"/>
              </a:rPr>
              <a:t>in the field of computer vision, object detection is a fundamental task 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goal of object detection is to predict a set of bounding boxes and category labels for each object of interest.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Modern detectors address this set prediction task in an indirect way, by defining surrogate regression and classification problems on a large set of proposals ,anchors, or window centers.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For example, </a:t>
            </a:r>
            <a:r>
              <a:rPr lang="en-US" altLang="zh-CN" dirty="0"/>
              <a:t>yolo(1) resizes the input image to 448 × 448, (2) runs a single convolutional network on the image, and (3) thresholds the resulting detections by the model’s confidence.</a:t>
            </a:r>
          </a:p>
          <a:p>
            <a:endParaRPr lang="en-US" altLang="zh-CN" dirty="0"/>
          </a:p>
          <a:p>
            <a:r>
              <a:rPr lang="en-US" altLang="zh-CN" dirty="0"/>
              <a:t>In the process,</a:t>
            </a:r>
            <a:r>
              <a:rPr lang="en-US" altLang="zh-CN" dirty="0">
                <a:effectLst/>
                <a:latin typeface="+mn-lt"/>
              </a:rPr>
              <a:t> 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Anchors are used to generate the initial box in the regression task</a:t>
            </a:r>
            <a:r>
              <a:rPr lang="zh-CN" altLang="en-US" dirty="0">
                <a:effectLst/>
                <a:latin typeface="Arial" panose="020B0604020202020204" pitchFamily="34" charset="0"/>
              </a:rPr>
              <a:t>，</a:t>
            </a:r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and NMS is used to remove the duplicate candidate boxes of the detection task, leaving only the candidate box with the highest prediction probability value as the final prediction result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pictures show the results that  </a:t>
            </a:r>
            <a:r>
              <a:rPr lang="en-US" altLang="zh-CN" dirty="0"/>
              <a:t>YOLO running on sample artwork and natural images from the internet. </a:t>
            </a:r>
          </a:p>
          <a:p>
            <a:r>
              <a:rPr lang="en-US" altLang="zh-CN" dirty="0"/>
              <a:t>It is mostly accurate although it does think one person is an airplane. </a:t>
            </a:r>
            <a:endParaRPr lang="en-US" altLang="zh-CN" dirty="0">
              <a:effectLst/>
              <a:latin typeface="Arial" panose="020B0604020202020204" pitchFamily="34" charset="0"/>
            </a:endParaRP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DETR present a new method that views object detection as a direct set prediction problem.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approach streamlines the detection pipeline, effectively removing the need for many hand-designed components like a non-maximum suppression procedure or anchor generation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that explicitly encode our prior knowledge about the task.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This is the baseline of the paper the presentation introduce today.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0350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Secondly, we will revisit detection transformer and deformable convolution.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584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 priori knowledge, or baseline, is </a:t>
            </a:r>
            <a:r>
              <a:rPr lang="en-US" altLang="zh-CN" dirty="0" err="1"/>
              <a:t>detr</a:t>
            </a:r>
            <a:r>
              <a:rPr lang="en-US" altLang="zh-CN" dirty="0"/>
              <a:t>, which has the structure shown in the figure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1.Introduction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DETR uses a conventional CNN backbone to learn a 2D representation of an input image.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model flattens it and supplements it with a positional encoding before passing it into a transformer encoder.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A transformer decoder then takes as input a small fixed number of learned positional embeddings, which we call object queries, and additionally attends to the encoder output.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We pass each output embedding of the decoder to a shared feed forward network (FFN) that predicts either a detection (class and bounding box) or a “no object” class.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2.Defict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Despite its interesting design and good performance, DETR has its own issues: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 (1) It requires much longer training epochs to converge than the existing object detectors.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For example, on the COCO benchmark, DETR needs 500 epochs to converge, which is around 10 to 20 times slower than Faster R-CNN 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 (2) DETR delivers relatively low performance at detecting small objects.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Modern object detectors usually exploit multi-scale features, where small objects are detected from high-resolution feature maps.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Meanwhile, high-resolution feature maps lead to unacceptable complexities for DETR.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above-mentioned issues can be mainly attributed to the deficit of Transformer components in processing image feature maps.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Therefore, In the subsequent lecture, I will present the improvement solution for this problem in the thesis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1. Problem</a:t>
            </a:r>
          </a:p>
          <a:p>
            <a:pPr marL="0" indent="0">
              <a:buNone/>
            </a:pPr>
            <a:r>
              <a:rPr lang="en-US" altLang="zh-CN" dirty="0"/>
              <a:t>In the image domain, deformable convolution is of a powerful and efficient mechanism to attend to sparse spatial locations. </a:t>
            </a:r>
          </a:p>
          <a:p>
            <a:pPr marL="0" indent="0">
              <a:buNone/>
            </a:pPr>
            <a:r>
              <a:rPr lang="en-US" altLang="zh-CN" dirty="0"/>
              <a:t>It naturally avoids the issues mentioned in the previous slide. </a:t>
            </a:r>
          </a:p>
          <a:p>
            <a:pPr marL="0" indent="0">
              <a:buNone/>
            </a:pPr>
            <a:r>
              <a:rPr lang="en-US" altLang="zh-CN" dirty="0"/>
              <a:t>While it lacks the element relation modeling mechanism, which is the key for the success of DETR.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2.Introduction</a:t>
            </a:r>
          </a:p>
          <a:p>
            <a:pPr marL="0" indent="0">
              <a:buNone/>
            </a:pPr>
            <a:r>
              <a:rPr lang="en-US" altLang="zh-CN" dirty="0"/>
              <a:t>Here we introduce DC briefly .</a:t>
            </a:r>
          </a:p>
          <a:p>
            <a:pPr marL="0" indent="0">
              <a:buNone/>
            </a:pPr>
            <a:r>
              <a:rPr lang="en-US" altLang="zh-CN" dirty="0"/>
              <a:t>The left picture is an illustration of 3 × 3 standard and deformable convolution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effectLst/>
                <a:latin typeface="Arial" panose="020B0604020202020204" pitchFamily="34" charset="0"/>
              </a:rPr>
              <a:t>It adds 2D offsets to the regular grid sampling locations in the standard convolution. </a:t>
            </a:r>
          </a:p>
          <a:p>
            <a:pPr marL="0" indent="0">
              <a:buNone/>
            </a:pPr>
            <a:r>
              <a:rPr lang="en-US" altLang="zh-CN" dirty="0">
                <a:effectLst/>
                <a:latin typeface="Arial" panose="020B0604020202020204" pitchFamily="34" charset="0"/>
              </a:rPr>
              <a:t>It enables free form deformation of the sampling grid. </a:t>
            </a:r>
          </a:p>
          <a:p>
            <a:pPr marL="0" indent="0">
              <a:buNone/>
            </a:pPr>
            <a:r>
              <a:rPr lang="en-US" altLang="zh-CN" dirty="0">
                <a:effectLst/>
                <a:latin typeface="Arial" panose="020B0604020202020204" pitchFamily="34" charset="0"/>
              </a:rPr>
              <a:t>The offsets are learned from the preceding feature maps, via additional convolutional layers. </a:t>
            </a:r>
          </a:p>
          <a:p>
            <a:pPr marL="0" indent="0">
              <a:buNone/>
            </a:pPr>
            <a:r>
              <a:rPr lang="en-US" altLang="zh-CN" dirty="0">
                <a:effectLst/>
                <a:latin typeface="Arial" panose="020B0604020202020204" pitchFamily="34" charset="0"/>
              </a:rPr>
              <a:t>Thus, the deformation is conditioned on the input features in a local, dense, and adaptive manner.</a:t>
            </a:r>
          </a:p>
          <a:p>
            <a:pPr marL="0" indent="0">
              <a:buNone/>
            </a:pPr>
            <a:r>
              <a:rPr lang="en-US" altLang="zh-CN" dirty="0">
                <a:effectLst/>
                <a:latin typeface="Arial" panose="020B0604020202020204" pitchFamily="34" charset="0"/>
              </a:rPr>
              <a:t>In the figure</a:t>
            </a:r>
          </a:p>
          <a:p>
            <a:pPr marL="228600" indent="-228600">
              <a:buAutoNum type="alphaLcParenBoth"/>
            </a:pPr>
            <a:r>
              <a:rPr lang="en-US" altLang="zh-CN" dirty="0"/>
              <a:t>regular sampling grid (green points) of standard convolution.</a:t>
            </a:r>
          </a:p>
          <a:p>
            <a:pPr marL="228600" indent="-228600">
              <a:buAutoNum type="alphaLcParenBoth"/>
            </a:pPr>
            <a:r>
              <a:rPr lang="en-US" altLang="zh-CN" dirty="0"/>
              <a:t>deformed sampling locations (dark blue points) with augmented offsets (light blue arrows) in deformable </a:t>
            </a:r>
            <a:r>
              <a:rPr lang="en-US" altLang="zh-CN" dirty="0" err="1"/>
              <a:t>convolu-tion</a:t>
            </a:r>
            <a:r>
              <a:rPr lang="en-US" altLang="zh-CN" dirty="0"/>
              <a:t>. </a:t>
            </a:r>
          </a:p>
          <a:p>
            <a:pPr marL="0" indent="0">
              <a:buNone/>
            </a:pPr>
            <a:r>
              <a:rPr lang="en-US" altLang="zh-CN" dirty="0"/>
              <a:t>(c)(d) are special cases of (b), showing that the deformable convolution generalizes various transformations for scale, (anisotropic) aspect ratio and rotation.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effectLst/>
                <a:latin typeface="Arial" panose="020B0604020202020204" pitchFamily="34" charset="0"/>
              </a:rPr>
              <a:t>The right picture illustrates of the fixed receptive field in standard convolution (a) and the adaptive receptive field in deformable convolution (b), using two layers. </a:t>
            </a:r>
          </a:p>
          <a:p>
            <a:pPr marL="0" indent="0">
              <a:buNone/>
            </a:pPr>
            <a:r>
              <a:rPr lang="en-US" altLang="zh-CN" dirty="0">
                <a:effectLst/>
                <a:latin typeface="Arial" panose="020B0604020202020204" pitchFamily="34" charset="0"/>
              </a:rPr>
              <a:t>Top: two activation units on the top feature map, on two objects of different scales and shapes. The activation is from a 3 × 3 filter. </a:t>
            </a:r>
          </a:p>
          <a:p>
            <a:pPr marL="0" indent="0">
              <a:buNone/>
            </a:pPr>
            <a:r>
              <a:rPr lang="en-US" altLang="zh-CN" dirty="0">
                <a:effectLst/>
                <a:latin typeface="Arial" panose="020B0604020202020204" pitchFamily="34" charset="0"/>
              </a:rPr>
              <a:t>Middle: the sampling locations of the 3 × 3 filter on the preceding feature map. Another two activation units are highlighted. </a:t>
            </a:r>
          </a:p>
          <a:p>
            <a:pPr marL="0" indent="0">
              <a:buNone/>
            </a:pPr>
            <a:r>
              <a:rPr lang="en-US" altLang="zh-CN" dirty="0">
                <a:effectLst/>
                <a:latin typeface="Arial" panose="020B0604020202020204" pitchFamily="34" charset="0"/>
              </a:rPr>
              <a:t>Bottom: the sampling locations of two levels of 3 × 3 filters on the preceding feature map. Two sets of locations are highlighted, corresponding to the highlighted units above.</a:t>
            </a:r>
          </a:p>
          <a:p>
            <a:pPr marL="0" indent="0">
              <a:buNone/>
            </a:pPr>
            <a:endParaRPr lang="en-US" altLang="zh-CN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zh-CN" dirty="0">
                <a:effectLst/>
                <a:latin typeface="Arial" panose="020B0604020202020204" pitchFamily="34" charset="0"/>
              </a:rPr>
              <a:t>Inspired by deformable convolution, the paper proposed deformable attention module.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693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Thirdly, this is the introduction to method. </a:t>
            </a:r>
          </a:p>
          <a:p>
            <a:r>
              <a:rPr lang="en-US" altLang="zh-CN" dirty="0"/>
              <a:t>Here we mainly illustrate the main idea of the paper, but it also uses additional improvements, such as 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iterative bounding box refinement and two-stage paradigm.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2546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effectLst/>
                <a:latin typeface="Arial" panose="020B0604020202020204" pitchFamily="34" charset="0"/>
              </a:rPr>
              <a:t>The proposed Deformable DETR, which mitigates the slow convergence and high complexity issues of DETR.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It combines the best of the sparse spatial sampling of deformable convolution, and the relation modeling capability of Transformers.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We propose the deformable attention module, which attends to a small set of sampling locations as a pre-filter for prominent key elements out of all the feature map pixels.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module can be naturally extended to aggregating multi-scale features, without the help of FPN.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In Deformable DETR , we utilize (multi-scale) deformable attention modules to replace the Transformer attention modules processing feature maps.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267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Let q ∈ Ωq indexes a query element with representation feature </a:t>
            </a:r>
            <a:r>
              <a:rPr lang="en-US" altLang="zh-CN" dirty="0" err="1"/>
              <a:t>zq</a:t>
            </a:r>
            <a:r>
              <a:rPr lang="en-US" altLang="zh-CN" dirty="0"/>
              <a:t> ∈ RC, and k ∈ Ωk indexes a key element with representation feature</a:t>
            </a:r>
          </a:p>
          <a:p>
            <a:r>
              <a:rPr lang="en-US" altLang="zh-CN" dirty="0" err="1"/>
              <a:t>xk</a:t>
            </a:r>
            <a:r>
              <a:rPr lang="en-US" altLang="zh-CN" dirty="0"/>
              <a:t> ∈ RC, where C is the feature dimension, Ωq and Ωk specify the set of query and key elements, respectively.</a:t>
            </a:r>
          </a:p>
          <a:p>
            <a:endParaRPr lang="en-US" altLang="zh-CN" dirty="0"/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m indexes the attention head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W is of learnable weights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attention weights 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Amqk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 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an input feature map x ∈ RC×H×W , let q index a query element with content feature 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zq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and a 2-d reference point 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pq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,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deformable attention feature is calculated by the second equation.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m indexes the attention head, k indexes the sampled keys, and K is the total sampled key number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∆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pmqk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and 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Amqk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denote the sampling offset and attention weight of the kth sampling point in the 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mth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attention head, respectively.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Both ∆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pmqk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and 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Amqk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are obtained via linear projection over the query feature 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zq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.</a:t>
            </a:r>
          </a:p>
          <a:p>
            <a:endParaRPr lang="en-US" altLang="zh-CN" dirty="0"/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Let {xl}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Ll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=1 be the input multi-scale feature maps, where xl ∈ 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RC×Hl×Wl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. 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Let ˆ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pq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∈ [0, 1]2 be the normalized coordinates of the reference point for each query element q, then the multi-scale deformable attention module is applied  as the third equation.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Function 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φl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( ˆ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pq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) in Equation 3 re-scales the normalized coordinates ˆ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pq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to the input feature map of the l-</a:t>
            </a:r>
            <a:r>
              <a:rPr lang="en-US" altLang="zh-CN" dirty="0" err="1">
                <a:effectLst/>
                <a:latin typeface="Arial" panose="020B0604020202020204" pitchFamily="34" charset="0"/>
              </a:rPr>
              <a:t>th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 level.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76983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effectLst/>
                <a:latin typeface="Arial" panose="020B0604020202020204" pitchFamily="34" charset="0"/>
              </a:rPr>
              <a:t>Then this is the illustration of the proposed deformable attention module.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the deformable attention module only attends to a small set of key sampling points around a reference point, regardless of the spatial size of the feature maps, as shown in Fig.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In the figure K=3, M=3</a:t>
            </a:r>
          </a:p>
          <a:p>
            <a:r>
              <a:rPr lang="en-US" altLang="zh-CN" dirty="0">
                <a:effectLst/>
                <a:latin typeface="Arial" panose="020B0604020202020204" pitchFamily="34" charset="0"/>
              </a:rPr>
              <a:t>By assigning only a small fixed number of keys for each query, the issues of convergence and feature spatial resolution can be mitigated.</a:t>
            </a:r>
          </a:p>
          <a:p>
            <a:endParaRPr lang="en-US" altLang="zh-CN" dirty="0">
              <a:effectLst/>
              <a:latin typeface="Arial" panose="020B0604020202020204" pitchFamily="34" charset="0"/>
            </a:endParaRPr>
          </a:p>
          <a:p>
            <a:r>
              <a:rPr lang="en-US" altLang="zh-CN" dirty="0"/>
              <a:t>Because the multi-scale deformable attention module extracts image features around the reference point, </a:t>
            </a:r>
          </a:p>
          <a:p>
            <a:r>
              <a:rPr lang="en-US" altLang="zh-CN" dirty="0"/>
              <a:t>we let the detection head predict the bounding box as relative offsets </a:t>
            </a:r>
            <a:r>
              <a:rPr lang="en-US" altLang="zh-CN" dirty="0" err="1"/>
              <a:t>w.r.t.</a:t>
            </a:r>
            <a:r>
              <a:rPr lang="en-US" altLang="zh-CN" dirty="0"/>
              <a:t> the reference point to further reduce the optimization difficulty. </a:t>
            </a:r>
          </a:p>
          <a:p>
            <a:r>
              <a:rPr lang="en-US" altLang="zh-CN" dirty="0"/>
              <a:t>The reference point is used as the initial guess of the box center. </a:t>
            </a:r>
          </a:p>
          <a:p>
            <a:r>
              <a:rPr lang="en-US" altLang="zh-CN" dirty="0"/>
              <a:t>The detection head predicts the relative offsets </a:t>
            </a:r>
            <a:r>
              <a:rPr lang="en-US" altLang="zh-CN" dirty="0" err="1"/>
              <a:t>w.r.t.</a:t>
            </a:r>
            <a:r>
              <a:rPr lang="en-US" altLang="zh-CN" dirty="0"/>
              <a:t> the reference point. </a:t>
            </a:r>
          </a:p>
          <a:p>
            <a:r>
              <a:rPr lang="en-US" altLang="zh-CN" dirty="0"/>
              <a:t>In this way, the learned decoder attention will have strong correlation with the predicted bounding boxes, which also accelerates the training convergence.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D25894-74DB-40D6-9B0B-86FC5031961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265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FDEF87-7536-420A-B3DA-34E2951D8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216AB58-5798-4C39-92DF-D84CB526C7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2E192A-9D66-4B66-A803-51BC5FDAD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0217DD-A712-472F-9F3F-9051690AA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09B35A-250C-44DB-B043-0FF426D08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33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B149E9-699F-462F-B1AB-6F57D4ABD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485592-772C-47C3-B645-C30C721B0B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BF6942-6E92-4DB9-8D7A-100B2BC43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9299F0-F9F1-4878-B0DE-4247853DD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02F231-F8BA-483E-ACD8-C95F2D928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5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AA3344D-CCC6-4D11-873F-B416A99A15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D6C7AE-20CC-4C87-BFE6-2F726C9AA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6C2DE5-F215-48D8-B2D7-0961A3022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9B54BB-F247-4736-AE8C-B7D9EE96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00DF89-AE92-457D-B8F7-9C6222113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9313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结尾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形状 36">
            <a:extLst>
              <a:ext uri="{FF2B5EF4-FFF2-40B4-BE49-F238E27FC236}">
                <a16:creationId xmlns:a16="http://schemas.microsoft.com/office/drawing/2014/main" id="{094E4669-55C5-874C-A68C-6E431CC09A50}"/>
              </a:ext>
            </a:extLst>
          </p:cNvPr>
          <p:cNvSpPr/>
          <p:nvPr userDrawn="1"/>
        </p:nvSpPr>
        <p:spPr>
          <a:xfrm>
            <a:off x="-134112" y="-106934"/>
            <a:ext cx="12468264" cy="3829332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967008-B1EA-FB4D-BE8C-1B260FCAE2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04CBD1B-5FE0-BB47-841B-610A98482E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235700"/>
            <a:ext cx="2905340" cy="365125"/>
          </a:xfrm>
          <a:prstGeom prst="rect">
            <a:avLst/>
          </a:prstGeom>
        </p:spPr>
        <p:txBody>
          <a:bodyPr/>
          <a:lstStyle/>
          <a:p>
            <a:fld id="{DA0C4C2A-0013-4D0D-BA0B-DE308E42093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5604C697-5F9B-7147-A35C-C3337DB17A3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3632200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 dirty="0"/>
          </a:p>
        </p:txBody>
      </p:sp>
      <p:grpSp>
        <p:nvGrpSpPr>
          <p:cNvPr id="7" name="íşḷïḑe">
            <a:extLst>
              <a:ext uri="{FF2B5EF4-FFF2-40B4-BE49-F238E27FC236}">
                <a16:creationId xmlns:a16="http://schemas.microsoft.com/office/drawing/2014/main" id="{551A2C21-7BC3-2844-AD24-639AA1B991C7}"/>
              </a:ext>
            </a:extLst>
          </p:cNvPr>
          <p:cNvGrpSpPr/>
          <p:nvPr userDrawn="1"/>
        </p:nvGrpSpPr>
        <p:grpSpPr>
          <a:xfrm>
            <a:off x="469431" y="6235700"/>
            <a:ext cx="1054401" cy="383497"/>
            <a:chOff x="4412452" y="3106738"/>
            <a:chExt cx="2312689" cy="841148"/>
          </a:xfrm>
        </p:grpSpPr>
        <p:grpSp>
          <p:nvGrpSpPr>
            <p:cNvPr id="8" name="îṥľíḑé">
              <a:extLst>
                <a:ext uri="{FF2B5EF4-FFF2-40B4-BE49-F238E27FC236}">
                  <a16:creationId xmlns:a16="http://schemas.microsoft.com/office/drawing/2014/main" id="{C51606D5-1DA6-BD45-B8C8-7E6CFBC75244}"/>
                </a:ext>
              </a:extLst>
            </p:cNvPr>
            <p:cNvGrpSpPr/>
            <p:nvPr/>
          </p:nvGrpSpPr>
          <p:grpSpPr>
            <a:xfrm>
              <a:off x="4422776" y="3106738"/>
              <a:ext cx="2293937" cy="617538"/>
              <a:chOff x="4422776" y="3106738"/>
              <a:chExt cx="2293937" cy="617538"/>
            </a:xfrm>
          </p:grpSpPr>
          <p:sp>
            <p:nvSpPr>
              <p:cNvPr id="26" name="išḻiḑé">
                <a:extLst>
                  <a:ext uri="{FF2B5EF4-FFF2-40B4-BE49-F238E27FC236}">
                    <a16:creationId xmlns:a16="http://schemas.microsoft.com/office/drawing/2014/main" id="{8F64C362-AB13-2D4F-964A-F833BCA38962}"/>
                  </a:ext>
                </a:extLst>
              </p:cNvPr>
              <p:cNvSpPr/>
              <p:nvPr/>
            </p:nvSpPr>
            <p:spPr bwMode="auto">
              <a:xfrm>
                <a:off x="4811713" y="3200400"/>
                <a:ext cx="49213" cy="100013"/>
              </a:xfrm>
              <a:custGeom>
                <a:avLst/>
                <a:gdLst>
                  <a:gd name="T0" fmla="*/ 0 w 15"/>
                  <a:gd name="T1" fmla="*/ 1 h 30"/>
                  <a:gd name="T2" fmla="*/ 1 w 15"/>
                  <a:gd name="T3" fmla="*/ 12 h 30"/>
                  <a:gd name="T4" fmla="*/ 0 w 15"/>
                  <a:gd name="T5" fmla="*/ 21 h 30"/>
                  <a:gd name="T6" fmla="*/ 2 w 15"/>
                  <a:gd name="T7" fmla="*/ 28 h 30"/>
                  <a:gd name="T8" fmla="*/ 7 w 15"/>
                  <a:gd name="T9" fmla="*/ 30 h 30"/>
                  <a:gd name="T10" fmla="*/ 12 w 15"/>
                  <a:gd name="T11" fmla="*/ 26 h 30"/>
                  <a:gd name="T12" fmla="*/ 15 w 15"/>
                  <a:gd name="T13" fmla="*/ 18 h 30"/>
                  <a:gd name="T14" fmla="*/ 3 w 15"/>
                  <a:gd name="T15" fmla="*/ 0 h 30"/>
                  <a:gd name="T16" fmla="*/ 0 w 15"/>
                  <a:gd name="T17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30">
                    <a:moveTo>
                      <a:pt x="0" y="1"/>
                    </a:moveTo>
                    <a:cubicBezTo>
                      <a:pt x="1" y="12"/>
                      <a:pt x="1" y="12"/>
                      <a:pt x="1" y="12"/>
                    </a:cubicBezTo>
                    <a:cubicBezTo>
                      <a:pt x="1" y="13"/>
                      <a:pt x="0" y="18"/>
                      <a:pt x="0" y="21"/>
                    </a:cubicBezTo>
                    <a:cubicBezTo>
                      <a:pt x="0" y="24"/>
                      <a:pt x="2" y="25"/>
                      <a:pt x="2" y="28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9" y="27"/>
                      <a:pt x="10" y="29"/>
                      <a:pt x="12" y="26"/>
                    </a:cubicBezTo>
                    <a:cubicBezTo>
                      <a:pt x="14" y="23"/>
                      <a:pt x="14" y="21"/>
                      <a:pt x="15" y="18"/>
                    </a:cubicBezTo>
                    <a:cubicBezTo>
                      <a:pt x="12" y="7"/>
                      <a:pt x="13" y="5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íṥľíďè">
                <a:extLst>
                  <a:ext uri="{FF2B5EF4-FFF2-40B4-BE49-F238E27FC236}">
                    <a16:creationId xmlns:a16="http://schemas.microsoft.com/office/drawing/2014/main" id="{069010C8-8EBD-A442-A825-477F22862F1A}"/>
                  </a:ext>
                </a:extLst>
              </p:cNvPr>
              <p:cNvSpPr/>
              <p:nvPr/>
            </p:nvSpPr>
            <p:spPr bwMode="auto">
              <a:xfrm>
                <a:off x="5221288" y="3184525"/>
                <a:ext cx="36513" cy="122238"/>
              </a:xfrm>
              <a:custGeom>
                <a:avLst/>
                <a:gdLst>
                  <a:gd name="T0" fmla="*/ 0 w 11"/>
                  <a:gd name="T1" fmla="*/ 3 h 37"/>
                  <a:gd name="T2" fmla="*/ 2 w 11"/>
                  <a:gd name="T3" fmla="*/ 14 h 37"/>
                  <a:gd name="T4" fmla="*/ 0 w 11"/>
                  <a:gd name="T5" fmla="*/ 33 h 37"/>
                  <a:gd name="T6" fmla="*/ 0 w 11"/>
                  <a:gd name="T7" fmla="*/ 36 h 37"/>
                  <a:gd name="T8" fmla="*/ 2 w 11"/>
                  <a:gd name="T9" fmla="*/ 37 h 37"/>
                  <a:gd name="T10" fmla="*/ 8 w 11"/>
                  <a:gd name="T11" fmla="*/ 27 h 37"/>
                  <a:gd name="T12" fmla="*/ 11 w 11"/>
                  <a:gd name="T13" fmla="*/ 17 h 37"/>
                  <a:gd name="T14" fmla="*/ 11 w 11"/>
                  <a:gd name="T15" fmla="*/ 15 h 37"/>
                  <a:gd name="T16" fmla="*/ 7 w 11"/>
                  <a:gd name="T17" fmla="*/ 2 h 37"/>
                  <a:gd name="T18" fmla="*/ 2 w 11"/>
                  <a:gd name="T19" fmla="*/ 0 h 37"/>
                  <a:gd name="T20" fmla="*/ 0 w 11"/>
                  <a:gd name="T21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37">
                    <a:moveTo>
                      <a:pt x="0" y="3"/>
                    </a:moveTo>
                    <a:cubicBezTo>
                      <a:pt x="2" y="14"/>
                      <a:pt x="2" y="14"/>
                      <a:pt x="2" y="14"/>
                    </a:cubicBezTo>
                    <a:cubicBezTo>
                      <a:pt x="2" y="19"/>
                      <a:pt x="0" y="27"/>
                      <a:pt x="0" y="33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1" y="37"/>
                      <a:pt x="2" y="37"/>
                    </a:cubicBezTo>
                    <a:cubicBezTo>
                      <a:pt x="3" y="37"/>
                      <a:pt x="7" y="28"/>
                      <a:pt x="8" y="27"/>
                    </a:cubicBezTo>
                    <a:cubicBezTo>
                      <a:pt x="9" y="24"/>
                      <a:pt x="11" y="21"/>
                      <a:pt x="11" y="17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7"/>
                      <a:pt x="8" y="7"/>
                      <a:pt x="7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íś1iḑe">
                <a:extLst>
                  <a:ext uri="{FF2B5EF4-FFF2-40B4-BE49-F238E27FC236}">
                    <a16:creationId xmlns:a16="http://schemas.microsoft.com/office/drawing/2014/main" id="{26D8B464-EBBC-3844-892A-F087C0FF5FA9}"/>
                  </a:ext>
                </a:extLst>
              </p:cNvPr>
              <p:cNvSpPr/>
              <p:nvPr/>
            </p:nvSpPr>
            <p:spPr bwMode="auto">
              <a:xfrm>
                <a:off x="4554538" y="3251200"/>
                <a:ext cx="119063" cy="58738"/>
              </a:xfrm>
              <a:custGeom>
                <a:avLst/>
                <a:gdLst>
                  <a:gd name="T0" fmla="*/ 0 w 36"/>
                  <a:gd name="T1" fmla="*/ 15 h 18"/>
                  <a:gd name="T2" fmla="*/ 2 w 36"/>
                  <a:gd name="T3" fmla="*/ 16 h 18"/>
                  <a:gd name="T4" fmla="*/ 13 w 36"/>
                  <a:gd name="T5" fmla="*/ 18 h 18"/>
                  <a:gd name="T6" fmla="*/ 16 w 36"/>
                  <a:gd name="T7" fmla="*/ 18 h 18"/>
                  <a:gd name="T8" fmla="*/ 22 w 36"/>
                  <a:gd name="T9" fmla="*/ 17 h 18"/>
                  <a:gd name="T10" fmla="*/ 23 w 36"/>
                  <a:gd name="T11" fmla="*/ 17 h 18"/>
                  <a:gd name="T12" fmla="*/ 30 w 36"/>
                  <a:gd name="T13" fmla="*/ 13 h 18"/>
                  <a:gd name="T14" fmla="*/ 36 w 36"/>
                  <a:gd name="T15" fmla="*/ 8 h 18"/>
                  <a:gd name="T16" fmla="*/ 36 w 36"/>
                  <a:gd name="T17" fmla="*/ 7 h 18"/>
                  <a:gd name="T18" fmla="*/ 36 w 36"/>
                  <a:gd name="T19" fmla="*/ 4 h 18"/>
                  <a:gd name="T20" fmla="*/ 32 w 36"/>
                  <a:gd name="T21" fmla="*/ 0 h 18"/>
                  <a:gd name="T22" fmla="*/ 24 w 36"/>
                  <a:gd name="T23" fmla="*/ 3 h 18"/>
                  <a:gd name="T24" fmla="*/ 16 w 36"/>
                  <a:gd name="T25" fmla="*/ 7 h 18"/>
                  <a:gd name="T26" fmla="*/ 0 w 36"/>
                  <a:gd name="T27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18">
                    <a:moveTo>
                      <a:pt x="0" y="15"/>
                    </a:moveTo>
                    <a:cubicBezTo>
                      <a:pt x="1" y="16"/>
                      <a:pt x="1" y="16"/>
                      <a:pt x="2" y="16"/>
                    </a:cubicBezTo>
                    <a:cubicBezTo>
                      <a:pt x="6" y="16"/>
                      <a:pt x="9" y="18"/>
                      <a:pt x="13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6" y="16"/>
                      <a:pt x="28" y="14"/>
                      <a:pt x="30" y="13"/>
                    </a:cubicBezTo>
                    <a:cubicBezTo>
                      <a:pt x="34" y="11"/>
                      <a:pt x="33" y="10"/>
                      <a:pt x="36" y="8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1"/>
                      <a:pt x="33" y="2"/>
                      <a:pt x="32" y="0"/>
                    </a:cubicBezTo>
                    <a:cubicBezTo>
                      <a:pt x="29" y="1"/>
                      <a:pt x="27" y="1"/>
                      <a:pt x="24" y="3"/>
                    </a:cubicBezTo>
                    <a:cubicBezTo>
                      <a:pt x="21" y="4"/>
                      <a:pt x="19" y="6"/>
                      <a:pt x="16" y="7"/>
                    </a:cubicBezTo>
                    <a:cubicBezTo>
                      <a:pt x="11" y="11"/>
                      <a:pt x="4" y="10"/>
                      <a:pt x="0" y="1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iṩ1iḋè">
                <a:extLst>
                  <a:ext uri="{FF2B5EF4-FFF2-40B4-BE49-F238E27FC236}">
                    <a16:creationId xmlns:a16="http://schemas.microsoft.com/office/drawing/2014/main" id="{A7C40DB4-43F1-9842-BE27-4F760A531CA4}"/>
                  </a:ext>
                </a:extLst>
              </p:cNvPr>
              <p:cNvSpPr/>
              <p:nvPr/>
            </p:nvSpPr>
            <p:spPr bwMode="auto">
              <a:xfrm>
                <a:off x="6359526" y="3263900"/>
                <a:ext cx="93663" cy="139700"/>
              </a:xfrm>
              <a:custGeom>
                <a:avLst/>
                <a:gdLst>
                  <a:gd name="T0" fmla="*/ 15 w 28"/>
                  <a:gd name="T1" fmla="*/ 1 h 42"/>
                  <a:gd name="T2" fmla="*/ 6 w 28"/>
                  <a:gd name="T3" fmla="*/ 11 h 42"/>
                  <a:gd name="T4" fmla="*/ 6 w 28"/>
                  <a:gd name="T5" fmla="*/ 13 h 42"/>
                  <a:gd name="T6" fmla="*/ 5 w 28"/>
                  <a:gd name="T7" fmla="*/ 16 h 42"/>
                  <a:gd name="T8" fmla="*/ 6 w 28"/>
                  <a:gd name="T9" fmla="*/ 20 h 42"/>
                  <a:gd name="T10" fmla="*/ 6 w 28"/>
                  <a:gd name="T11" fmla="*/ 21 h 42"/>
                  <a:gd name="T12" fmla="*/ 0 w 28"/>
                  <a:gd name="T13" fmla="*/ 38 h 42"/>
                  <a:gd name="T14" fmla="*/ 0 w 28"/>
                  <a:gd name="T15" fmla="*/ 41 h 42"/>
                  <a:gd name="T16" fmla="*/ 3 w 28"/>
                  <a:gd name="T17" fmla="*/ 42 h 42"/>
                  <a:gd name="T18" fmla="*/ 9 w 28"/>
                  <a:gd name="T19" fmla="*/ 32 h 42"/>
                  <a:gd name="T20" fmla="*/ 12 w 28"/>
                  <a:gd name="T21" fmla="*/ 26 h 42"/>
                  <a:gd name="T22" fmla="*/ 14 w 28"/>
                  <a:gd name="T23" fmla="*/ 26 h 42"/>
                  <a:gd name="T24" fmla="*/ 20 w 28"/>
                  <a:gd name="T25" fmla="*/ 26 h 42"/>
                  <a:gd name="T26" fmla="*/ 28 w 28"/>
                  <a:gd name="T27" fmla="*/ 14 h 42"/>
                  <a:gd name="T28" fmla="*/ 28 w 28"/>
                  <a:gd name="T29" fmla="*/ 6 h 42"/>
                  <a:gd name="T30" fmla="*/ 28 w 28"/>
                  <a:gd name="T31" fmla="*/ 5 h 42"/>
                  <a:gd name="T32" fmla="*/ 27 w 28"/>
                  <a:gd name="T33" fmla="*/ 3 h 42"/>
                  <a:gd name="T34" fmla="*/ 26 w 28"/>
                  <a:gd name="T35" fmla="*/ 3 h 42"/>
                  <a:gd name="T36" fmla="*/ 24 w 28"/>
                  <a:gd name="T37" fmla="*/ 3 h 42"/>
                  <a:gd name="T38" fmla="*/ 23 w 28"/>
                  <a:gd name="T39" fmla="*/ 3 h 42"/>
                  <a:gd name="T40" fmla="*/ 20 w 28"/>
                  <a:gd name="T41" fmla="*/ 0 h 42"/>
                  <a:gd name="T42" fmla="*/ 15 w 28"/>
                  <a:gd name="T43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42">
                    <a:moveTo>
                      <a:pt x="15" y="1"/>
                    </a:moveTo>
                    <a:cubicBezTo>
                      <a:pt x="15" y="10"/>
                      <a:pt x="8" y="6"/>
                      <a:pt x="6" y="11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4"/>
                      <a:pt x="5" y="14"/>
                      <a:pt x="5" y="16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9"/>
                      <a:pt x="0" y="31"/>
                      <a:pt x="0" y="38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2" y="42"/>
                      <a:pt x="3" y="42"/>
                    </a:cubicBezTo>
                    <a:cubicBezTo>
                      <a:pt x="7" y="42"/>
                      <a:pt x="9" y="36"/>
                      <a:pt x="9" y="32"/>
                    </a:cubicBezTo>
                    <a:cubicBezTo>
                      <a:pt x="9" y="29"/>
                      <a:pt x="10" y="26"/>
                      <a:pt x="12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4" y="24"/>
                      <a:pt x="28" y="21"/>
                      <a:pt x="28" y="14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íṩlïḓè">
                <a:extLst>
                  <a:ext uri="{FF2B5EF4-FFF2-40B4-BE49-F238E27FC236}">
                    <a16:creationId xmlns:a16="http://schemas.microsoft.com/office/drawing/2014/main" id="{B70DB39A-8862-6C46-BE57-F40D060F594D}"/>
                  </a:ext>
                </a:extLst>
              </p:cNvPr>
              <p:cNvSpPr/>
              <p:nvPr/>
            </p:nvSpPr>
            <p:spPr bwMode="auto">
              <a:xfrm>
                <a:off x="5826126" y="3273425"/>
                <a:ext cx="223838" cy="293688"/>
              </a:xfrm>
              <a:custGeom>
                <a:avLst/>
                <a:gdLst>
                  <a:gd name="T0" fmla="*/ 38 w 68"/>
                  <a:gd name="T1" fmla="*/ 16 h 88"/>
                  <a:gd name="T2" fmla="*/ 40 w 68"/>
                  <a:gd name="T3" fmla="*/ 5 h 88"/>
                  <a:gd name="T4" fmla="*/ 36 w 68"/>
                  <a:gd name="T5" fmla="*/ 1 h 88"/>
                  <a:gd name="T6" fmla="*/ 36 w 68"/>
                  <a:gd name="T7" fmla="*/ 1 h 88"/>
                  <a:gd name="T8" fmla="*/ 33 w 68"/>
                  <a:gd name="T9" fmla="*/ 0 h 88"/>
                  <a:gd name="T10" fmla="*/ 24 w 68"/>
                  <a:gd name="T11" fmla="*/ 7 h 88"/>
                  <a:gd name="T12" fmla="*/ 24 w 68"/>
                  <a:gd name="T13" fmla="*/ 8 h 88"/>
                  <a:gd name="T14" fmla="*/ 26 w 68"/>
                  <a:gd name="T15" fmla="*/ 18 h 88"/>
                  <a:gd name="T16" fmla="*/ 27 w 68"/>
                  <a:gd name="T17" fmla="*/ 28 h 88"/>
                  <a:gd name="T18" fmla="*/ 27 w 68"/>
                  <a:gd name="T19" fmla="*/ 39 h 88"/>
                  <a:gd name="T20" fmla="*/ 16 w 68"/>
                  <a:gd name="T21" fmla="*/ 48 h 88"/>
                  <a:gd name="T22" fmla="*/ 7 w 68"/>
                  <a:gd name="T23" fmla="*/ 49 h 88"/>
                  <a:gd name="T24" fmla="*/ 5 w 68"/>
                  <a:gd name="T25" fmla="*/ 49 h 88"/>
                  <a:gd name="T26" fmla="*/ 4 w 68"/>
                  <a:gd name="T27" fmla="*/ 49 h 88"/>
                  <a:gd name="T28" fmla="*/ 0 w 68"/>
                  <a:gd name="T29" fmla="*/ 54 h 88"/>
                  <a:gd name="T30" fmla="*/ 5 w 68"/>
                  <a:gd name="T31" fmla="*/ 60 h 88"/>
                  <a:gd name="T32" fmla="*/ 11 w 68"/>
                  <a:gd name="T33" fmla="*/ 60 h 88"/>
                  <a:gd name="T34" fmla="*/ 13 w 68"/>
                  <a:gd name="T35" fmla="*/ 59 h 88"/>
                  <a:gd name="T36" fmla="*/ 20 w 68"/>
                  <a:gd name="T37" fmla="*/ 66 h 88"/>
                  <a:gd name="T38" fmla="*/ 17 w 68"/>
                  <a:gd name="T39" fmla="*/ 72 h 88"/>
                  <a:gd name="T40" fmla="*/ 13 w 68"/>
                  <a:gd name="T41" fmla="*/ 76 h 88"/>
                  <a:gd name="T42" fmla="*/ 2 w 68"/>
                  <a:gd name="T43" fmla="*/ 82 h 88"/>
                  <a:gd name="T44" fmla="*/ 2 w 68"/>
                  <a:gd name="T45" fmla="*/ 83 h 88"/>
                  <a:gd name="T46" fmla="*/ 2 w 68"/>
                  <a:gd name="T47" fmla="*/ 87 h 88"/>
                  <a:gd name="T48" fmla="*/ 4 w 68"/>
                  <a:gd name="T49" fmla="*/ 88 h 88"/>
                  <a:gd name="T50" fmla="*/ 25 w 68"/>
                  <a:gd name="T51" fmla="*/ 77 h 88"/>
                  <a:gd name="T52" fmla="*/ 31 w 68"/>
                  <a:gd name="T53" fmla="*/ 69 h 88"/>
                  <a:gd name="T54" fmla="*/ 40 w 68"/>
                  <a:gd name="T55" fmla="*/ 63 h 88"/>
                  <a:gd name="T56" fmla="*/ 52 w 68"/>
                  <a:gd name="T57" fmla="*/ 70 h 88"/>
                  <a:gd name="T58" fmla="*/ 48 w 68"/>
                  <a:gd name="T59" fmla="*/ 79 h 88"/>
                  <a:gd name="T60" fmla="*/ 59 w 68"/>
                  <a:gd name="T61" fmla="*/ 81 h 88"/>
                  <a:gd name="T62" fmla="*/ 68 w 68"/>
                  <a:gd name="T63" fmla="*/ 71 h 88"/>
                  <a:gd name="T64" fmla="*/ 59 w 68"/>
                  <a:gd name="T65" fmla="*/ 62 h 88"/>
                  <a:gd name="T66" fmla="*/ 44 w 68"/>
                  <a:gd name="T67" fmla="*/ 60 h 88"/>
                  <a:gd name="T68" fmla="*/ 42 w 68"/>
                  <a:gd name="T69" fmla="*/ 60 h 88"/>
                  <a:gd name="T70" fmla="*/ 36 w 68"/>
                  <a:gd name="T71" fmla="*/ 53 h 88"/>
                  <a:gd name="T72" fmla="*/ 48 w 68"/>
                  <a:gd name="T73" fmla="*/ 42 h 88"/>
                  <a:gd name="T74" fmla="*/ 59 w 68"/>
                  <a:gd name="T75" fmla="*/ 32 h 88"/>
                  <a:gd name="T76" fmla="*/ 59 w 68"/>
                  <a:gd name="T77" fmla="*/ 30 h 88"/>
                  <a:gd name="T78" fmla="*/ 59 w 68"/>
                  <a:gd name="T79" fmla="*/ 29 h 88"/>
                  <a:gd name="T80" fmla="*/ 54 w 68"/>
                  <a:gd name="T81" fmla="*/ 26 h 88"/>
                  <a:gd name="T82" fmla="*/ 51 w 68"/>
                  <a:gd name="T83" fmla="*/ 27 h 88"/>
                  <a:gd name="T84" fmla="*/ 50 w 68"/>
                  <a:gd name="T85" fmla="*/ 27 h 88"/>
                  <a:gd name="T86" fmla="*/ 41 w 68"/>
                  <a:gd name="T87" fmla="*/ 33 h 88"/>
                  <a:gd name="T88" fmla="*/ 38 w 68"/>
                  <a:gd name="T89" fmla="*/ 28 h 88"/>
                  <a:gd name="T90" fmla="*/ 38 w 68"/>
                  <a:gd name="T91" fmla="*/ 27 h 88"/>
                  <a:gd name="T92" fmla="*/ 38 w 68"/>
                  <a:gd name="T93" fmla="*/ 16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88">
                    <a:moveTo>
                      <a:pt x="38" y="16"/>
                    </a:moveTo>
                    <a:cubicBezTo>
                      <a:pt x="39" y="11"/>
                      <a:pt x="40" y="9"/>
                      <a:pt x="40" y="5"/>
                    </a:cubicBezTo>
                    <a:cubicBezTo>
                      <a:pt x="40" y="3"/>
                      <a:pt x="38" y="1"/>
                      <a:pt x="36" y="1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4" y="1"/>
                      <a:pt x="34" y="1"/>
                      <a:pt x="33" y="0"/>
                    </a:cubicBezTo>
                    <a:cubicBezTo>
                      <a:pt x="28" y="3"/>
                      <a:pt x="28" y="1"/>
                      <a:pt x="24" y="7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12"/>
                      <a:pt x="26" y="14"/>
                      <a:pt x="26" y="1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45"/>
                      <a:pt x="22" y="48"/>
                      <a:pt x="16" y="48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2" y="50"/>
                      <a:pt x="0" y="51"/>
                      <a:pt x="0" y="54"/>
                    </a:cubicBezTo>
                    <a:cubicBezTo>
                      <a:pt x="0" y="56"/>
                      <a:pt x="3" y="60"/>
                      <a:pt x="5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2" y="60"/>
                      <a:pt x="12" y="60"/>
                      <a:pt x="13" y="59"/>
                    </a:cubicBezTo>
                    <a:cubicBezTo>
                      <a:pt x="17" y="62"/>
                      <a:pt x="17" y="60"/>
                      <a:pt x="20" y="66"/>
                    </a:cubicBezTo>
                    <a:cubicBezTo>
                      <a:pt x="18" y="69"/>
                      <a:pt x="20" y="68"/>
                      <a:pt x="17" y="72"/>
                    </a:cubicBezTo>
                    <a:cubicBezTo>
                      <a:pt x="15" y="73"/>
                      <a:pt x="15" y="75"/>
                      <a:pt x="13" y="76"/>
                    </a:cubicBezTo>
                    <a:cubicBezTo>
                      <a:pt x="8" y="79"/>
                      <a:pt x="7" y="80"/>
                      <a:pt x="2" y="82"/>
                    </a:cubicBezTo>
                    <a:cubicBezTo>
                      <a:pt x="2" y="83"/>
                      <a:pt x="2" y="83"/>
                      <a:pt x="2" y="83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4" y="87"/>
                      <a:pt x="3" y="88"/>
                      <a:pt x="4" y="88"/>
                    </a:cubicBezTo>
                    <a:cubicBezTo>
                      <a:pt x="13" y="88"/>
                      <a:pt x="20" y="82"/>
                      <a:pt x="25" y="77"/>
                    </a:cubicBezTo>
                    <a:cubicBezTo>
                      <a:pt x="26" y="76"/>
                      <a:pt x="30" y="71"/>
                      <a:pt x="31" y="69"/>
                    </a:cubicBezTo>
                    <a:cubicBezTo>
                      <a:pt x="33" y="65"/>
                      <a:pt x="35" y="63"/>
                      <a:pt x="40" y="63"/>
                    </a:cubicBezTo>
                    <a:cubicBezTo>
                      <a:pt x="45" y="63"/>
                      <a:pt x="49" y="67"/>
                      <a:pt x="52" y="70"/>
                    </a:cubicBezTo>
                    <a:cubicBezTo>
                      <a:pt x="48" y="79"/>
                      <a:pt x="48" y="79"/>
                      <a:pt x="48" y="79"/>
                    </a:cubicBezTo>
                    <a:cubicBezTo>
                      <a:pt x="50" y="79"/>
                      <a:pt x="58" y="81"/>
                      <a:pt x="59" y="81"/>
                    </a:cubicBezTo>
                    <a:cubicBezTo>
                      <a:pt x="65" y="81"/>
                      <a:pt x="67" y="76"/>
                      <a:pt x="68" y="71"/>
                    </a:cubicBezTo>
                    <a:cubicBezTo>
                      <a:pt x="67" y="65"/>
                      <a:pt x="63" y="64"/>
                      <a:pt x="59" y="62"/>
                    </a:cubicBezTo>
                    <a:cubicBezTo>
                      <a:pt x="53" y="59"/>
                      <a:pt x="51" y="60"/>
                      <a:pt x="44" y="60"/>
                    </a:cubicBezTo>
                    <a:cubicBezTo>
                      <a:pt x="43" y="60"/>
                      <a:pt x="43" y="60"/>
                      <a:pt x="42" y="60"/>
                    </a:cubicBezTo>
                    <a:cubicBezTo>
                      <a:pt x="40" y="59"/>
                      <a:pt x="36" y="56"/>
                      <a:pt x="36" y="53"/>
                    </a:cubicBezTo>
                    <a:cubicBezTo>
                      <a:pt x="36" y="51"/>
                      <a:pt x="45" y="44"/>
                      <a:pt x="48" y="42"/>
                    </a:cubicBezTo>
                    <a:cubicBezTo>
                      <a:pt x="50" y="41"/>
                      <a:pt x="59" y="34"/>
                      <a:pt x="59" y="32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3" y="27"/>
                      <a:pt x="53" y="27"/>
                      <a:pt x="51" y="27"/>
                    </a:cubicBezTo>
                    <a:cubicBezTo>
                      <a:pt x="50" y="27"/>
                      <a:pt x="50" y="27"/>
                      <a:pt x="50" y="27"/>
                    </a:cubicBezTo>
                    <a:cubicBezTo>
                      <a:pt x="46" y="32"/>
                      <a:pt x="46" y="30"/>
                      <a:pt x="41" y="33"/>
                    </a:cubicBezTo>
                    <a:cubicBezTo>
                      <a:pt x="40" y="31"/>
                      <a:pt x="39" y="30"/>
                      <a:pt x="38" y="28"/>
                    </a:cubicBezTo>
                    <a:cubicBezTo>
                      <a:pt x="38" y="27"/>
                      <a:pt x="38" y="27"/>
                      <a:pt x="38" y="27"/>
                    </a:cubicBezTo>
                    <a:lnTo>
                      <a:pt x="38" y="16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sḷïďè">
                <a:extLst>
                  <a:ext uri="{FF2B5EF4-FFF2-40B4-BE49-F238E27FC236}">
                    <a16:creationId xmlns:a16="http://schemas.microsoft.com/office/drawing/2014/main" id="{1C6B6F8D-7704-0F47-9810-D4D89FFF6192}"/>
                  </a:ext>
                </a:extLst>
              </p:cNvPr>
              <p:cNvSpPr/>
              <p:nvPr/>
            </p:nvSpPr>
            <p:spPr bwMode="auto">
              <a:xfrm>
                <a:off x="4518026" y="3506788"/>
                <a:ext cx="53975" cy="71438"/>
              </a:xfrm>
              <a:custGeom>
                <a:avLst/>
                <a:gdLst>
                  <a:gd name="T0" fmla="*/ 14 w 16"/>
                  <a:gd name="T1" fmla="*/ 17 h 21"/>
                  <a:gd name="T2" fmla="*/ 16 w 16"/>
                  <a:gd name="T3" fmla="*/ 12 h 21"/>
                  <a:gd name="T4" fmla="*/ 11 w 16"/>
                  <a:gd name="T5" fmla="*/ 5 h 21"/>
                  <a:gd name="T6" fmla="*/ 5 w 16"/>
                  <a:gd name="T7" fmla="*/ 0 h 21"/>
                  <a:gd name="T8" fmla="*/ 2 w 16"/>
                  <a:gd name="T9" fmla="*/ 4 h 21"/>
                  <a:gd name="T10" fmla="*/ 2 w 16"/>
                  <a:gd name="T11" fmla="*/ 5 h 21"/>
                  <a:gd name="T12" fmla="*/ 2 w 16"/>
                  <a:gd name="T13" fmla="*/ 8 h 21"/>
                  <a:gd name="T14" fmla="*/ 2 w 16"/>
                  <a:gd name="T15" fmla="*/ 9 h 21"/>
                  <a:gd name="T16" fmla="*/ 0 w 16"/>
                  <a:gd name="T17" fmla="*/ 17 h 21"/>
                  <a:gd name="T18" fmla="*/ 3 w 16"/>
                  <a:gd name="T19" fmla="*/ 21 h 21"/>
                  <a:gd name="T20" fmla="*/ 4 w 16"/>
                  <a:gd name="T21" fmla="*/ 21 h 21"/>
                  <a:gd name="T22" fmla="*/ 5 w 16"/>
                  <a:gd name="T23" fmla="*/ 21 h 21"/>
                  <a:gd name="T24" fmla="*/ 14 w 16"/>
                  <a:gd name="T25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1">
                    <a:moveTo>
                      <a:pt x="14" y="17"/>
                    </a:moveTo>
                    <a:cubicBezTo>
                      <a:pt x="14" y="15"/>
                      <a:pt x="16" y="13"/>
                      <a:pt x="16" y="12"/>
                    </a:cubicBezTo>
                    <a:cubicBezTo>
                      <a:pt x="16" y="11"/>
                      <a:pt x="12" y="7"/>
                      <a:pt x="11" y="5"/>
                    </a:cubicBezTo>
                    <a:cubicBezTo>
                      <a:pt x="11" y="3"/>
                      <a:pt x="8" y="0"/>
                      <a:pt x="5" y="0"/>
                    </a:cubicBezTo>
                    <a:cubicBezTo>
                      <a:pt x="4" y="0"/>
                      <a:pt x="3" y="3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11"/>
                      <a:pt x="0" y="14"/>
                      <a:pt x="0" y="17"/>
                    </a:cubicBezTo>
                    <a:cubicBezTo>
                      <a:pt x="0" y="19"/>
                      <a:pt x="1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7" y="21"/>
                      <a:pt x="11" y="17"/>
                      <a:pt x="14" y="17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ṧļîḓé">
                <a:extLst>
                  <a:ext uri="{FF2B5EF4-FFF2-40B4-BE49-F238E27FC236}">
                    <a16:creationId xmlns:a16="http://schemas.microsoft.com/office/drawing/2014/main" id="{8DECD175-6B48-5246-8E38-5E4924647259}"/>
                  </a:ext>
                </a:extLst>
              </p:cNvPr>
              <p:cNvSpPr/>
              <p:nvPr/>
            </p:nvSpPr>
            <p:spPr bwMode="auto">
              <a:xfrm>
                <a:off x="5319713" y="3133725"/>
                <a:ext cx="222250" cy="500063"/>
              </a:xfrm>
              <a:custGeom>
                <a:avLst/>
                <a:gdLst>
                  <a:gd name="T0" fmla="*/ 47 w 67"/>
                  <a:gd name="T1" fmla="*/ 96 h 150"/>
                  <a:gd name="T2" fmla="*/ 51 w 67"/>
                  <a:gd name="T3" fmla="*/ 96 h 150"/>
                  <a:gd name="T4" fmla="*/ 46 w 67"/>
                  <a:gd name="T5" fmla="*/ 114 h 150"/>
                  <a:gd name="T6" fmla="*/ 42 w 67"/>
                  <a:gd name="T7" fmla="*/ 113 h 150"/>
                  <a:gd name="T8" fmla="*/ 39 w 67"/>
                  <a:gd name="T9" fmla="*/ 108 h 150"/>
                  <a:gd name="T10" fmla="*/ 21 w 67"/>
                  <a:gd name="T11" fmla="*/ 78 h 150"/>
                  <a:gd name="T12" fmla="*/ 29 w 67"/>
                  <a:gd name="T13" fmla="*/ 73 h 150"/>
                  <a:gd name="T14" fmla="*/ 32 w 67"/>
                  <a:gd name="T15" fmla="*/ 74 h 150"/>
                  <a:gd name="T16" fmla="*/ 32 w 67"/>
                  <a:gd name="T17" fmla="*/ 77 h 150"/>
                  <a:gd name="T18" fmla="*/ 32 w 67"/>
                  <a:gd name="T19" fmla="*/ 79 h 150"/>
                  <a:gd name="T20" fmla="*/ 21 w 67"/>
                  <a:gd name="T21" fmla="*/ 78 h 150"/>
                  <a:gd name="T22" fmla="*/ 53 w 67"/>
                  <a:gd name="T23" fmla="*/ 118 h 150"/>
                  <a:gd name="T24" fmla="*/ 66 w 67"/>
                  <a:gd name="T25" fmla="*/ 108 h 150"/>
                  <a:gd name="T26" fmla="*/ 60 w 67"/>
                  <a:gd name="T27" fmla="*/ 98 h 150"/>
                  <a:gd name="T28" fmla="*/ 51 w 67"/>
                  <a:gd name="T29" fmla="*/ 82 h 150"/>
                  <a:gd name="T30" fmla="*/ 47 w 67"/>
                  <a:gd name="T31" fmla="*/ 71 h 150"/>
                  <a:gd name="T32" fmla="*/ 60 w 67"/>
                  <a:gd name="T33" fmla="*/ 58 h 150"/>
                  <a:gd name="T34" fmla="*/ 53 w 67"/>
                  <a:gd name="T35" fmla="*/ 52 h 150"/>
                  <a:gd name="T36" fmla="*/ 44 w 67"/>
                  <a:gd name="T37" fmla="*/ 50 h 150"/>
                  <a:gd name="T38" fmla="*/ 48 w 67"/>
                  <a:gd name="T39" fmla="*/ 38 h 150"/>
                  <a:gd name="T40" fmla="*/ 66 w 67"/>
                  <a:gd name="T41" fmla="*/ 17 h 150"/>
                  <a:gd name="T42" fmla="*/ 66 w 67"/>
                  <a:gd name="T43" fmla="*/ 13 h 150"/>
                  <a:gd name="T44" fmla="*/ 56 w 67"/>
                  <a:gd name="T45" fmla="*/ 1 h 150"/>
                  <a:gd name="T46" fmla="*/ 55 w 67"/>
                  <a:gd name="T47" fmla="*/ 7 h 150"/>
                  <a:gd name="T48" fmla="*/ 50 w 67"/>
                  <a:gd name="T49" fmla="*/ 18 h 150"/>
                  <a:gd name="T50" fmla="*/ 42 w 67"/>
                  <a:gd name="T51" fmla="*/ 15 h 150"/>
                  <a:gd name="T52" fmla="*/ 40 w 67"/>
                  <a:gd name="T53" fmla="*/ 15 h 150"/>
                  <a:gd name="T54" fmla="*/ 41 w 67"/>
                  <a:gd name="T55" fmla="*/ 26 h 150"/>
                  <a:gd name="T56" fmla="*/ 41 w 67"/>
                  <a:gd name="T57" fmla="*/ 30 h 150"/>
                  <a:gd name="T58" fmla="*/ 37 w 67"/>
                  <a:gd name="T59" fmla="*/ 33 h 150"/>
                  <a:gd name="T60" fmla="*/ 30 w 67"/>
                  <a:gd name="T61" fmla="*/ 29 h 150"/>
                  <a:gd name="T62" fmla="*/ 9 w 67"/>
                  <a:gd name="T63" fmla="*/ 50 h 150"/>
                  <a:gd name="T64" fmla="*/ 4 w 67"/>
                  <a:gd name="T65" fmla="*/ 59 h 150"/>
                  <a:gd name="T66" fmla="*/ 23 w 67"/>
                  <a:gd name="T67" fmla="*/ 51 h 150"/>
                  <a:gd name="T68" fmla="*/ 30 w 67"/>
                  <a:gd name="T69" fmla="*/ 58 h 150"/>
                  <a:gd name="T70" fmla="*/ 26 w 67"/>
                  <a:gd name="T71" fmla="*/ 65 h 150"/>
                  <a:gd name="T72" fmla="*/ 19 w 67"/>
                  <a:gd name="T73" fmla="*/ 64 h 150"/>
                  <a:gd name="T74" fmla="*/ 16 w 67"/>
                  <a:gd name="T75" fmla="*/ 67 h 150"/>
                  <a:gd name="T76" fmla="*/ 16 w 67"/>
                  <a:gd name="T77" fmla="*/ 72 h 150"/>
                  <a:gd name="T78" fmla="*/ 3 w 67"/>
                  <a:gd name="T79" fmla="*/ 105 h 150"/>
                  <a:gd name="T80" fmla="*/ 6 w 67"/>
                  <a:gd name="T81" fmla="*/ 110 h 150"/>
                  <a:gd name="T82" fmla="*/ 9 w 67"/>
                  <a:gd name="T83" fmla="*/ 111 h 150"/>
                  <a:gd name="T84" fmla="*/ 24 w 67"/>
                  <a:gd name="T85" fmla="*/ 89 h 150"/>
                  <a:gd name="T86" fmla="*/ 32 w 67"/>
                  <a:gd name="T87" fmla="*/ 93 h 150"/>
                  <a:gd name="T88" fmla="*/ 32 w 67"/>
                  <a:gd name="T89" fmla="*/ 96 h 150"/>
                  <a:gd name="T90" fmla="*/ 29 w 67"/>
                  <a:gd name="T91" fmla="*/ 113 h 150"/>
                  <a:gd name="T92" fmla="*/ 29 w 67"/>
                  <a:gd name="T93" fmla="*/ 115 h 150"/>
                  <a:gd name="T94" fmla="*/ 22 w 67"/>
                  <a:gd name="T95" fmla="*/ 122 h 150"/>
                  <a:gd name="T96" fmla="*/ 10 w 67"/>
                  <a:gd name="T97" fmla="*/ 124 h 150"/>
                  <a:gd name="T98" fmla="*/ 15 w 67"/>
                  <a:gd name="T99" fmla="*/ 144 h 150"/>
                  <a:gd name="T100" fmla="*/ 17 w 67"/>
                  <a:gd name="T101" fmla="*/ 150 h 150"/>
                  <a:gd name="T102" fmla="*/ 38 w 67"/>
                  <a:gd name="T103" fmla="*/ 12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7" h="150">
                    <a:moveTo>
                      <a:pt x="39" y="107"/>
                    </a:moveTo>
                    <a:cubicBezTo>
                      <a:pt x="39" y="103"/>
                      <a:pt x="44" y="96"/>
                      <a:pt x="47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51" y="96"/>
                      <a:pt x="51" y="96"/>
                      <a:pt x="51" y="96"/>
                    </a:cubicBezTo>
                    <a:cubicBezTo>
                      <a:pt x="53" y="98"/>
                      <a:pt x="55" y="101"/>
                      <a:pt x="55" y="104"/>
                    </a:cubicBezTo>
                    <a:cubicBezTo>
                      <a:pt x="55" y="108"/>
                      <a:pt x="49" y="112"/>
                      <a:pt x="46" y="114"/>
                    </a:cubicBezTo>
                    <a:cubicBezTo>
                      <a:pt x="45" y="114"/>
                      <a:pt x="45" y="113"/>
                      <a:pt x="43" y="113"/>
                    </a:cubicBezTo>
                    <a:cubicBezTo>
                      <a:pt x="42" y="113"/>
                      <a:pt x="42" y="113"/>
                      <a:pt x="42" y="113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07"/>
                      <a:pt x="39" y="107"/>
                      <a:pt x="39" y="107"/>
                    </a:cubicBezTo>
                    <a:close/>
                    <a:moveTo>
                      <a:pt x="21" y="78"/>
                    </a:moveTo>
                    <a:cubicBezTo>
                      <a:pt x="21" y="77"/>
                      <a:pt x="25" y="73"/>
                      <a:pt x="26" y="73"/>
                    </a:cubicBezTo>
                    <a:cubicBezTo>
                      <a:pt x="27" y="73"/>
                      <a:pt x="27" y="73"/>
                      <a:pt x="29" y="73"/>
                    </a:cubicBezTo>
                    <a:cubicBezTo>
                      <a:pt x="30" y="73"/>
                      <a:pt x="30" y="73"/>
                      <a:pt x="30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6"/>
                      <a:pt x="32" y="76"/>
                      <a:pt x="32" y="76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31" y="82"/>
                      <a:pt x="29" y="83"/>
                      <a:pt x="25" y="83"/>
                    </a:cubicBezTo>
                    <a:cubicBezTo>
                      <a:pt x="23" y="83"/>
                      <a:pt x="21" y="81"/>
                      <a:pt x="21" y="78"/>
                    </a:cubicBezTo>
                    <a:close/>
                    <a:moveTo>
                      <a:pt x="38" y="125"/>
                    </a:moveTo>
                    <a:cubicBezTo>
                      <a:pt x="43" y="122"/>
                      <a:pt x="47" y="120"/>
                      <a:pt x="53" y="118"/>
                    </a:cubicBezTo>
                    <a:cubicBezTo>
                      <a:pt x="57" y="116"/>
                      <a:pt x="57" y="116"/>
                      <a:pt x="60" y="114"/>
                    </a:cubicBezTo>
                    <a:cubicBezTo>
                      <a:pt x="64" y="111"/>
                      <a:pt x="63" y="110"/>
                      <a:pt x="66" y="108"/>
                    </a:cubicBezTo>
                    <a:cubicBezTo>
                      <a:pt x="67" y="104"/>
                      <a:pt x="67" y="104"/>
                      <a:pt x="67" y="104"/>
                    </a:cubicBezTo>
                    <a:cubicBezTo>
                      <a:pt x="64" y="100"/>
                      <a:pt x="64" y="101"/>
                      <a:pt x="60" y="98"/>
                    </a:cubicBezTo>
                    <a:cubicBezTo>
                      <a:pt x="58" y="96"/>
                      <a:pt x="55" y="95"/>
                      <a:pt x="54" y="92"/>
                    </a:cubicBezTo>
                    <a:cubicBezTo>
                      <a:pt x="53" y="88"/>
                      <a:pt x="53" y="84"/>
                      <a:pt x="51" y="82"/>
                    </a:cubicBezTo>
                    <a:cubicBezTo>
                      <a:pt x="49" y="79"/>
                      <a:pt x="47" y="77"/>
                      <a:pt x="47" y="73"/>
                    </a:cubicBezTo>
                    <a:cubicBezTo>
                      <a:pt x="47" y="72"/>
                      <a:pt x="47" y="72"/>
                      <a:pt x="47" y="71"/>
                    </a:cubicBezTo>
                    <a:cubicBezTo>
                      <a:pt x="49" y="67"/>
                      <a:pt x="47" y="67"/>
                      <a:pt x="53" y="64"/>
                    </a:cubicBezTo>
                    <a:cubicBezTo>
                      <a:pt x="55" y="64"/>
                      <a:pt x="60" y="60"/>
                      <a:pt x="60" y="58"/>
                    </a:cubicBezTo>
                    <a:cubicBezTo>
                      <a:pt x="60" y="55"/>
                      <a:pt x="60" y="55"/>
                      <a:pt x="60" y="55"/>
                    </a:cubicBezTo>
                    <a:cubicBezTo>
                      <a:pt x="60" y="53"/>
                      <a:pt x="56" y="51"/>
                      <a:pt x="53" y="52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46" y="52"/>
                      <a:pt x="45" y="51"/>
                      <a:pt x="44" y="50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4"/>
                      <a:pt x="47" y="41"/>
                      <a:pt x="48" y="38"/>
                    </a:cubicBezTo>
                    <a:cubicBezTo>
                      <a:pt x="49" y="34"/>
                      <a:pt x="50" y="33"/>
                      <a:pt x="53" y="30"/>
                    </a:cubicBezTo>
                    <a:cubicBezTo>
                      <a:pt x="56" y="27"/>
                      <a:pt x="66" y="22"/>
                      <a:pt x="66" y="17"/>
                    </a:cubicBezTo>
                    <a:cubicBezTo>
                      <a:pt x="66" y="14"/>
                      <a:pt x="66" y="14"/>
                      <a:pt x="66" y="14"/>
                    </a:cubicBezTo>
                    <a:cubicBezTo>
                      <a:pt x="66" y="13"/>
                      <a:pt x="66" y="13"/>
                      <a:pt x="66" y="13"/>
                    </a:cubicBezTo>
                    <a:cubicBezTo>
                      <a:pt x="65" y="10"/>
                      <a:pt x="62" y="0"/>
                      <a:pt x="58" y="0"/>
                    </a:cubicBezTo>
                    <a:cubicBezTo>
                      <a:pt x="57" y="0"/>
                      <a:pt x="57" y="0"/>
                      <a:pt x="56" y="1"/>
                    </a:cubicBezTo>
                    <a:cubicBezTo>
                      <a:pt x="56" y="3"/>
                      <a:pt x="55" y="3"/>
                      <a:pt x="55" y="5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11"/>
                      <a:pt x="53" y="15"/>
                      <a:pt x="51" y="18"/>
                    </a:cubicBezTo>
                    <a:cubicBezTo>
                      <a:pt x="50" y="18"/>
                      <a:pt x="50" y="18"/>
                      <a:pt x="50" y="18"/>
                    </a:cubicBezTo>
                    <a:cubicBezTo>
                      <a:pt x="48" y="18"/>
                      <a:pt x="48" y="18"/>
                      <a:pt x="47" y="19"/>
                    </a:cubicBezTo>
                    <a:cubicBezTo>
                      <a:pt x="42" y="15"/>
                      <a:pt x="42" y="15"/>
                      <a:pt x="42" y="15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9" y="15"/>
                      <a:pt x="38" y="16"/>
                      <a:pt x="38" y="17"/>
                    </a:cubicBezTo>
                    <a:cubicBezTo>
                      <a:pt x="38" y="19"/>
                      <a:pt x="41" y="22"/>
                      <a:pt x="41" y="26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5" y="33"/>
                      <a:pt x="35" y="34"/>
                      <a:pt x="34" y="34"/>
                    </a:cubicBezTo>
                    <a:cubicBezTo>
                      <a:pt x="32" y="33"/>
                      <a:pt x="31" y="31"/>
                      <a:pt x="30" y="29"/>
                    </a:cubicBezTo>
                    <a:cubicBezTo>
                      <a:pt x="24" y="29"/>
                      <a:pt x="30" y="41"/>
                      <a:pt x="19" y="45"/>
                    </a:cubicBezTo>
                    <a:cubicBezTo>
                      <a:pt x="16" y="46"/>
                      <a:pt x="12" y="48"/>
                      <a:pt x="9" y="50"/>
                    </a:cubicBezTo>
                    <a:cubicBezTo>
                      <a:pt x="6" y="51"/>
                      <a:pt x="1" y="53"/>
                      <a:pt x="0" y="55"/>
                    </a:cubicBezTo>
                    <a:cubicBezTo>
                      <a:pt x="1" y="58"/>
                      <a:pt x="1" y="57"/>
                      <a:pt x="4" y="59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10" y="59"/>
                      <a:pt x="20" y="51"/>
                      <a:pt x="23" y="51"/>
                    </a:cubicBezTo>
                    <a:cubicBezTo>
                      <a:pt x="25" y="51"/>
                      <a:pt x="24" y="51"/>
                      <a:pt x="27" y="52"/>
                    </a:cubicBezTo>
                    <a:cubicBezTo>
                      <a:pt x="29" y="54"/>
                      <a:pt x="29" y="55"/>
                      <a:pt x="30" y="58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30" y="62"/>
                      <a:pt x="28" y="64"/>
                      <a:pt x="26" y="65"/>
                    </a:cubicBezTo>
                    <a:cubicBezTo>
                      <a:pt x="21" y="64"/>
                      <a:pt x="21" y="64"/>
                      <a:pt x="21" y="64"/>
                    </a:cubicBezTo>
                    <a:cubicBezTo>
                      <a:pt x="20" y="64"/>
                      <a:pt x="20" y="64"/>
                      <a:pt x="19" y="64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8"/>
                      <a:pt x="13" y="85"/>
                      <a:pt x="11" y="90"/>
                    </a:cubicBezTo>
                    <a:cubicBezTo>
                      <a:pt x="9" y="94"/>
                      <a:pt x="3" y="100"/>
                      <a:pt x="3" y="105"/>
                    </a:cubicBezTo>
                    <a:cubicBezTo>
                      <a:pt x="3" y="106"/>
                      <a:pt x="4" y="109"/>
                      <a:pt x="5" y="110"/>
                    </a:cubicBezTo>
                    <a:cubicBezTo>
                      <a:pt x="6" y="110"/>
                      <a:pt x="6" y="110"/>
                      <a:pt x="6" y="110"/>
                    </a:cubicBezTo>
                    <a:cubicBezTo>
                      <a:pt x="7" y="110"/>
                      <a:pt x="7" y="110"/>
                      <a:pt x="7" y="110"/>
                    </a:cubicBezTo>
                    <a:cubicBezTo>
                      <a:pt x="9" y="110"/>
                      <a:pt x="8" y="110"/>
                      <a:pt x="9" y="111"/>
                    </a:cubicBezTo>
                    <a:cubicBezTo>
                      <a:pt x="11" y="109"/>
                      <a:pt x="15" y="101"/>
                      <a:pt x="15" y="98"/>
                    </a:cubicBezTo>
                    <a:cubicBezTo>
                      <a:pt x="17" y="94"/>
                      <a:pt x="20" y="89"/>
                      <a:pt x="24" y="89"/>
                    </a:cubicBezTo>
                    <a:cubicBezTo>
                      <a:pt x="25" y="89"/>
                      <a:pt x="25" y="89"/>
                      <a:pt x="26" y="88"/>
                    </a:cubicBezTo>
                    <a:cubicBezTo>
                      <a:pt x="28" y="90"/>
                      <a:pt x="32" y="90"/>
                      <a:pt x="32" y="93"/>
                    </a:cubicBezTo>
                    <a:cubicBezTo>
                      <a:pt x="32" y="94"/>
                      <a:pt x="32" y="94"/>
                      <a:pt x="32" y="94"/>
                    </a:cubicBezTo>
                    <a:cubicBezTo>
                      <a:pt x="32" y="96"/>
                      <a:pt x="32" y="96"/>
                      <a:pt x="32" y="96"/>
                    </a:cubicBezTo>
                    <a:cubicBezTo>
                      <a:pt x="28" y="102"/>
                      <a:pt x="25" y="101"/>
                      <a:pt x="23" y="104"/>
                    </a:cubicBezTo>
                    <a:cubicBezTo>
                      <a:pt x="26" y="109"/>
                      <a:pt x="27" y="108"/>
                      <a:pt x="29" y="113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29" y="115"/>
                      <a:pt x="29" y="115"/>
                      <a:pt x="29" y="115"/>
                    </a:cubicBezTo>
                    <a:cubicBezTo>
                      <a:pt x="29" y="116"/>
                      <a:pt x="29" y="116"/>
                      <a:pt x="29" y="116"/>
                    </a:cubicBezTo>
                    <a:cubicBezTo>
                      <a:pt x="28" y="119"/>
                      <a:pt x="26" y="123"/>
                      <a:pt x="22" y="122"/>
                    </a:cubicBezTo>
                    <a:cubicBezTo>
                      <a:pt x="15" y="122"/>
                      <a:pt x="15" y="122"/>
                      <a:pt x="15" y="122"/>
                    </a:cubicBezTo>
                    <a:cubicBezTo>
                      <a:pt x="14" y="122"/>
                      <a:pt x="11" y="124"/>
                      <a:pt x="10" y="124"/>
                    </a:cubicBezTo>
                    <a:cubicBezTo>
                      <a:pt x="13" y="127"/>
                      <a:pt x="23" y="129"/>
                      <a:pt x="23" y="133"/>
                    </a:cubicBezTo>
                    <a:cubicBezTo>
                      <a:pt x="23" y="137"/>
                      <a:pt x="18" y="142"/>
                      <a:pt x="15" y="144"/>
                    </a:cubicBezTo>
                    <a:cubicBezTo>
                      <a:pt x="15" y="150"/>
                      <a:pt x="15" y="150"/>
                      <a:pt x="15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20" y="150"/>
                      <a:pt x="27" y="141"/>
                      <a:pt x="29" y="139"/>
                    </a:cubicBezTo>
                    <a:cubicBezTo>
                      <a:pt x="33" y="135"/>
                      <a:pt x="34" y="129"/>
                      <a:pt x="38" y="12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Sļïḑé">
                <a:extLst>
                  <a:ext uri="{FF2B5EF4-FFF2-40B4-BE49-F238E27FC236}">
                    <a16:creationId xmlns:a16="http://schemas.microsoft.com/office/drawing/2014/main" id="{32D5404E-C9FC-2147-B25F-B6CAB19EA574}"/>
                  </a:ext>
                </a:extLst>
              </p:cNvPr>
              <p:cNvSpPr/>
              <p:nvPr/>
            </p:nvSpPr>
            <p:spPr bwMode="auto">
              <a:xfrm>
                <a:off x="4422776" y="3106738"/>
                <a:ext cx="412750" cy="596900"/>
              </a:xfrm>
              <a:custGeom>
                <a:avLst/>
                <a:gdLst>
                  <a:gd name="T0" fmla="*/ 63 w 125"/>
                  <a:gd name="T1" fmla="*/ 83 h 179"/>
                  <a:gd name="T2" fmla="*/ 69 w 125"/>
                  <a:gd name="T3" fmla="*/ 84 h 179"/>
                  <a:gd name="T4" fmla="*/ 71 w 125"/>
                  <a:gd name="T5" fmla="*/ 95 h 179"/>
                  <a:gd name="T6" fmla="*/ 56 w 125"/>
                  <a:gd name="T7" fmla="*/ 91 h 179"/>
                  <a:gd name="T8" fmla="*/ 77 w 125"/>
                  <a:gd name="T9" fmla="*/ 77 h 179"/>
                  <a:gd name="T10" fmla="*/ 90 w 125"/>
                  <a:gd name="T11" fmla="*/ 82 h 179"/>
                  <a:gd name="T12" fmla="*/ 93 w 125"/>
                  <a:gd name="T13" fmla="*/ 96 h 179"/>
                  <a:gd name="T14" fmla="*/ 88 w 125"/>
                  <a:gd name="T15" fmla="*/ 106 h 179"/>
                  <a:gd name="T16" fmla="*/ 75 w 125"/>
                  <a:gd name="T17" fmla="*/ 89 h 179"/>
                  <a:gd name="T18" fmla="*/ 91 w 125"/>
                  <a:gd name="T19" fmla="*/ 29 h 179"/>
                  <a:gd name="T20" fmla="*/ 95 w 125"/>
                  <a:gd name="T21" fmla="*/ 4 h 179"/>
                  <a:gd name="T22" fmla="*/ 92 w 125"/>
                  <a:gd name="T23" fmla="*/ 0 h 179"/>
                  <a:gd name="T24" fmla="*/ 86 w 125"/>
                  <a:gd name="T25" fmla="*/ 0 h 179"/>
                  <a:gd name="T26" fmla="*/ 80 w 125"/>
                  <a:gd name="T27" fmla="*/ 7 h 179"/>
                  <a:gd name="T28" fmla="*/ 83 w 125"/>
                  <a:gd name="T29" fmla="*/ 30 h 179"/>
                  <a:gd name="T30" fmla="*/ 86 w 125"/>
                  <a:gd name="T31" fmla="*/ 50 h 179"/>
                  <a:gd name="T32" fmla="*/ 46 w 125"/>
                  <a:gd name="T33" fmla="*/ 84 h 179"/>
                  <a:gd name="T34" fmla="*/ 0 w 125"/>
                  <a:gd name="T35" fmla="*/ 99 h 179"/>
                  <a:gd name="T36" fmla="*/ 13 w 125"/>
                  <a:gd name="T37" fmla="*/ 108 h 179"/>
                  <a:gd name="T38" fmla="*/ 30 w 125"/>
                  <a:gd name="T39" fmla="*/ 100 h 179"/>
                  <a:gd name="T40" fmla="*/ 47 w 125"/>
                  <a:gd name="T41" fmla="*/ 92 h 179"/>
                  <a:gd name="T42" fmla="*/ 51 w 125"/>
                  <a:gd name="T43" fmla="*/ 109 h 179"/>
                  <a:gd name="T44" fmla="*/ 50 w 125"/>
                  <a:gd name="T45" fmla="*/ 118 h 179"/>
                  <a:gd name="T46" fmla="*/ 54 w 125"/>
                  <a:gd name="T47" fmla="*/ 125 h 179"/>
                  <a:gd name="T48" fmla="*/ 62 w 125"/>
                  <a:gd name="T49" fmla="*/ 119 h 179"/>
                  <a:gd name="T50" fmla="*/ 62 w 125"/>
                  <a:gd name="T51" fmla="*/ 113 h 179"/>
                  <a:gd name="T52" fmla="*/ 78 w 125"/>
                  <a:gd name="T53" fmla="*/ 111 h 179"/>
                  <a:gd name="T54" fmla="*/ 78 w 125"/>
                  <a:gd name="T55" fmla="*/ 113 h 179"/>
                  <a:gd name="T56" fmla="*/ 78 w 125"/>
                  <a:gd name="T57" fmla="*/ 118 h 179"/>
                  <a:gd name="T58" fmla="*/ 46 w 125"/>
                  <a:gd name="T59" fmla="*/ 147 h 179"/>
                  <a:gd name="T60" fmla="*/ 28 w 125"/>
                  <a:gd name="T61" fmla="*/ 158 h 179"/>
                  <a:gd name="T62" fmla="*/ 1 w 125"/>
                  <a:gd name="T63" fmla="*/ 170 h 179"/>
                  <a:gd name="T64" fmla="*/ 14 w 125"/>
                  <a:gd name="T65" fmla="*/ 178 h 179"/>
                  <a:gd name="T66" fmla="*/ 20 w 125"/>
                  <a:gd name="T67" fmla="*/ 179 h 179"/>
                  <a:gd name="T68" fmla="*/ 22 w 125"/>
                  <a:gd name="T69" fmla="*/ 179 h 179"/>
                  <a:gd name="T70" fmla="*/ 38 w 125"/>
                  <a:gd name="T71" fmla="*/ 169 h 179"/>
                  <a:gd name="T72" fmla="*/ 61 w 125"/>
                  <a:gd name="T73" fmla="*/ 150 h 179"/>
                  <a:gd name="T74" fmla="*/ 79 w 125"/>
                  <a:gd name="T75" fmla="*/ 135 h 179"/>
                  <a:gd name="T76" fmla="*/ 96 w 125"/>
                  <a:gd name="T77" fmla="*/ 119 h 179"/>
                  <a:gd name="T78" fmla="*/ 106 w 125"/>
                  <a:gd name="T79" fmla="*/ 149 h 179"/>
                  <a:gd name="T80" fmla="*/ 125 w 125"/>
                  <a:gd name="T81" fmla="*/ 152 h 179"/>
                  <a:gd name="T82" fmla="*/ 116 w 125"/>
                  <a:gd name="T83" fmla="*/ 120 h 179"/>
                  <a:gd name="T84" fmla="*/ 115 w 125"/>
                  <a:gd name="T85" fmla="*/ 125 h 179"/>
                  <a:gd name="T86" fmla="*/ 109 w 125"/>
                  <a:gd name="T87" fmla="*/ 129 h 179"/>
                  <a:gd name="T88" fmla="*/ 97 w 125"/>
                  <a:gd name="T89" fmla="*/ 92 h 179"/>
                  <a:gd name="T90" fmla="*/ 94 w 125"/>
                  <a:gd name="T91" fmla="*/ 76 h 179"/>
                  <a:gd name="T92" fmla="*/ 110 w 125"/>
                  <a:gd name="T93" fmla="*/ 60 h 179"/>
                  <a:gd name="T94" fmla="*/ 105 w 125"/>
                  <a:gd name="T95" fmla="*/ 57 h 179"/>
                  <a:gd name="T96" fmla="*/ 101 w 125"/>
                  <a:gd name="T97" fmla="*/ 59 h 179"/>
                  <a:gd name="T98" fmla="*/ 91 w 125"/>
                  <a:gd name="T99" fmla="*/ 54 h 179"/>
                  <a:gd name="T100" fmla="*/ 91 w 125"/>
                  <a:gd name="T101" fmla="*/ 2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25" h="179">
                    <a:moveTo>
                      <a:pt x="56" y="91"/>
                    </a:moveTo>
                    <a:cubicBezTo>
                      <a:pt x="56" y="87"/>
                      <a:pt x="60" y="85"/>
                      <a:pt x="63" y="83"/>
                    </a:cubicBezTo>
                    <a:cubicBezTo>
                      <a:pt x="64" y="83"/>
                      <a:pt x="64" y="83"/>
                      <a:pt x="64" y="83"/>
                    </a:cubicBezTo>
                    <a:cubicBezTo>
                      <a:pt x="67" y="83"/>
                      <a:pt x="67" y="84"/>
                      <a:pt x="69" y="84"/>
                    </a:cubicBezTo>
                    <a:cubicBezTo>
                      <a:pt x="71" y="94"/>
                      <a:pt x="71" y="94"/>
                      <a:pt x="71" y="94"/>
                    </a:cubicBezTo>
                    <a:cubicBezTo>
                      <a:pt x="71" y="95"/>
                      <a:pt x="71" y="95"/>
                      <a:pt x="71" y="95"/>
                    </a:cubicBezTo>
                    <a:cubicBezTo>
                      <a:pt x="68" y="100"/>
                      <a:pt x="68" y="99"/>
                      <a:pt x="63" y="101"/>
                    </a:cubicBezTo>
                    <a:cubicBezTo>
                      <a:pt x="61" y="99"/>
                      <a:pt x="56" y="95"/>
                      <a:pt x="56" y="91"/>
                    </a:cubicBezTo>
                    <a:close/>
                    <a:moveTo>
                      <a:pt x="72" y="83"/>
                    </a:moveTo>
                    <a:cubicBezTo>
                      <a:pt x="74" y="79"/>
                      <a:pt x="73" y="79"/>
                      <a:pt x="77" y="77"/>
                    </a:cubicBezTo>
                    <a:cubicBezTo>
                      <a:pt x="79" y="75"/>
                      <a:pt x="82" y="75"/>
                      <a:pt x="83" y="73"/>
                    </a:cubicBezTo>
                    <a:cubicBezTo>
                      <a:pt x="88" y="76"/>
                      <a:pt x="89" y="76"/>
                      <a:pt x="90" y="82"/>
                    </a:cubicBezTo>
                    <a:cubicBezTo>
                      <a:pt x="92" y="95"/>
                      <a:pt x="92" y="95"/>
                      <a:pt x="92" y="95"/>
                    </a:cubicBezTo>
                    <a:cubicBezTo>
                      <a:pt x="93" y="96"/>
                      <a:pt x="93" y="96"/>
                      <a:pt x="93" y="96"/>
                    </a:cubicBezTo>
                    <a:cubicBezTo>
                      <a:pt x="94" y="99"/>
                      <a:pt x="94" y="99"/>
                      <a:pt x="94" y="99"/>
                    </a:cubicBezTo>
                    <a:cubicBezTo>
                      <a:pt x="91" y="105"/>
                      <a:pt x="93" y="103"/>
                      <a:pt x="88" y="106"/>
                    </a:cubicBezTo>
                    <a:cubicBezTo>
                      <a:pt x="83" y="101"/>
                      <a:pt x="82" y="101"/>
                      <a:pt x="79" y="95"/>
                    </a:cubicBezTo>
                    <a:cubicBezTo>
                      <a:pt x="77" y="93"/>
                      <a:pt x="77" y="91"/>
                      <a:pt x="75" y="89"/>
                    </a:cubicBezTo>
                    <a:cubicBezTo>
                      <a:pt x="73" y="87"/>
                      <a:pt x="73" y="86"/>
                      <a:pt x="72" y="83"/>
                    </a:cubicBezTo>
                    <a:close/>
                    <a:moveTo>
                      <a:pt x="91" y="29"/>
                    </a:moveTo>
                    <a:cubicBezTo>
                      <a:pt x="91" y="22"/>
                      <a:pt x="95" y="12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5" y="3"/>
                      <a:pt x="95" y="3"/>
                      <a:pt x="95" y="3"/>
                    </a:cubicBezTo>
                    <a:cubicBezTo>
                      <a:pt x="93" y="0"/>
                      <a:pt x="95" y="1"/>
                      <a:pt x="92" y="0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5" y="0"/>
                      <a:pt x="85" y="0"/>
                      <a:pt x="85" y="0"/>
                    </a:cubicBezTo>
                    <a:cubicBezTo>
                      <a:pt x="82" y="1"/>
                      <a:pt x="80" y="4"/>
                      <a:pt x="80" y="7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38"/>
                      <a:pt x="86" y="44"/>
                      <a:pt x="86" y="49"/>
                    </a:cubicBezTo>
                    <a:cubicBezTo>
                      <a:pt x="86" y="50"/>
                      <a:pt x="86" y="50"/>
                      <a:pt x="86" y="50"/>
                    </a:cubicBezTo>
                    <a:cubicBezTo>
                      <a:pt x="87" y="62"/>
                      <a:pt x="87" y="62"/>
                      <a:pt x="87" y="62"/>
                    </a:cubicBezTo>
                    <a:cubicBezTo>
                      <a:pt x="87" y="68"/>
                      <a:pt x="52" y="81"/>
                      <a:pt x="46" y="84"/>
                    </a:cubicBezTo>
                    <a:cubicBezTo>
                      <a:pt x="39" y="87"/>
                      <a:pt x="31" y="89"/>
                      <a:pt x="23" y="92"/>
                    </a:cubicBezTo>
                    <a:cubicBezTo>
                      <a:pt x="20" y="94"/>
                      <a:pt x="0" y="96"/>
                      <a:pt x="0" y="99"/>
                    </a:cubicBezTo>
                    <a:cubicBezTo>
                      <a:pt x="0" y="101"/>
                      <a:pt x="9" y="108"/>
                      <a:pt x="11" y="108"/>
                    </a:cubicBezTo>
                    <a:cubicBezTo>
                      <a:pt x="13" y="108"/>
                      <a:pt x="13" y="108"/>
                      <a:pt x="13" y="108"/>
                    </a:cubicBezTo>
                    <a:cubicBezTo>
                      <a:pt x="14" y="108"/>
                      <a:pt x="14" y="108"/>
                      <a:pt x="14" y="108"/>
                    </a:cubicBezTo>
                    <a:cubicBezTo>
                      <a:pt x="20" y="105"/>
                      <a:pt x="24" y="103"/>
                      <a:pt x="30" y="100"/>
                    </a:cubicBezTo>
                    <a:cubicBezTo>
                      <a:pt x="34" y="98"/>
                      <a:pt x="41" y="93"/>
                      <a:pt x="45" y="93"/>
                    </a:cubicBezTo>
                    <a:cubicBezTo>
                      <a:pt x="46" y="93"/>
                      <a:pt x="46" y="93"/>
                      <a:pt x="47" y="92"/>
                    </a:cubicBezTo>
                    <a:cubicBezTo>
                      <a:pt x="49" y="94"/>
                      <a:pt x="52" y="96"/>
                      <a:pt x="51" y="101"/>
                    </a:cubicBezTo>
                    <a:cubicBezTo>
                      <a:pt x="51" y="109"/>
                      <a:pt x="51" y="109"/>
                      <a:pt x="51" y="109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50" y="118"/>
                      <a:pt x="50" y="118"/>
                      <a:pt x="50" y="118"/>
                    </a:cubicBezTo>
                    <a:cubicBezTo>
                      <a:pt x="50" y="119"/>
                      <a:pt x="50" y="119"/>
                      <a:pt x="50" y="120"/>
                    </a:cubicBezTo>
                    <a:cubicBezTo>
                      <a:pt x="51" y="123"/>
                      <a:pt x="51" y="123"/>
                      <a:pt x="54" y="125"/>
                    </a:cubicBezTo>
                    <a:cubicBezTo>
                      <a:pt x="56" y="125"/>
                      <a:pt x="56" y="125"/>
                      <a:pt x="56" y="125"/>
                    </a:cubicBezTo>
                    <a:cubicBezTo>
                      <a:pt x="59" y="125"/>
                      <a:pt x="60" y="121"/>
                      <a:pt x="62" y="119"/>
                    </a:cubicBezTo>
                    <a:cubicBezTo>
                      <a:pt x="62" y="118"/>
                      <a:pt x="62" y="118"/>
                      <a:pt x="62" y="118"/>
                    </a:cubicBezTo>
                    <a:cubicBezTo>
                      <a:pt x="62" y="113"/>
                      <a:pt x="62" y="113"/>
                      <a:pt x="62" y="113"/>
                    </a:cubicBezTo>
                    <a:cubicBezTo>
                      <a:pt x="63" y="110"/>
                      <a:pt x="68" y="106"/>
                      <a:pt x="71" y="106"/>
                    </a:cubicBezTo>
                    <a:cubicBezTo>
                      <a:pt x="75" y="106"/>
                      <a:pt x="77" y="109"/>
                      <a:pt x="78" y="111"/>
                    </a:cubicBezTo>
                    <a:cubicBezTo>
                      <a:pt x="78" y="112"/>
                      <a:pt x="78" y="112"/>
                      <a:pt x="78" y="112"/>
                    </a:cubicBezTo>
                    <a:cubicBezTo>
                      <a:pt x="78" y="113"/>
                      <a:pt x="78" y="113"/>
                      <a:pt x="78" y="113"/>
                    </a:cubicBezTo>
                    <a:cubicBezTo>
                      <a:pt x="78" y="115"/>
                      <a:pt x="78" y="115"/>
                      <a:pt x="79" y="116"/>
                    </a:cubicBezTo>
                    <a:cubicBezTo>
                      <a:pt x="78" y="117"/>
                      <a:pt x="78" y="117"/>
                      <a:pt x="78" y="118"/>
                    </a:cubicBezTo>
                    <a:cubicBezTo>
                      <a:pt x="78" y="119"/>
                      <a:pt x="78" y="119"/>
                      <a:pt x="78" y="119"/>
                    </a:cubicBezTo>
                    <a:cubicBezTo>
                      <a:pt x="72" y="130"/>
                      <a:pt x="57" y="140"/>
                      <a:pt x="46" y="147"/>
                    </a:cubicBezTo>
                    <a:cubicBezTo>
                      <a:pt x="44" y="148"/>
                      <a:pt x="40" y="151"/>
                      <a:pt x="37" y="152"/>
                    </a:cubicBezTo>
                    <a:cubicBezTo>
                      <a:pt x="35" y="153"/>
                      <a:pt x="29" y="157"/>
                      <a:pt x="28" y="158"/>
                    </a:cubicBezTo>
                    <a:cubicBezTo>
                      <a:pt x="25" y="161"/>
                      <a:pt x="12" y="165"/>
                      <a:pt x="6" y="165"/>
                    </a:cubicBezTo>
                    <a:cubicBezTo>
                      <a:pt x="4" y="165"/>
                      <a:pt x="2" y="168"/>
                      <a:pt x="1" y="170"/>
                    </a:cubicBezTo>
                    <a:cubicBezTo>
                      <a:pt x="4" y="171"/>
                      <a:pt x="4" y="173"/>
                      <a:pt x="7" y="175"/>
                    </a:cubicBezTo>
                    <a:cubicBezTo>
                      <a:pt x="10" y="176"/>
                      <a:pt x="12" y="176"/>
                      <a:pt x="14" y="178"/>
                    </a:cubicBezTo>
                    <a:cubicBezTo>
                      <a:pt x="18" y="179"/>
                      <a:pt x="18" y="179"/>
                      <a:pt x="18" y="179"/>
                    </a:cubicBezTo>
                    <a:cubicBezTo>
                      <a:pt x="20" y="179"/>
                      <a:pt x="18" y="179"/>
                      <a:pt x="20" y="179"/>
                    </a:cubicBezTo>
                    <a:cubicBezTo>
                      <a:pt x="21" y="179"/>
                      <a:pt x="21" y="179"/>
                      <a:pt x="21" y="179"/>
                    </a:cubicBezTo>
                    <a:cubicBezTo>
                      <a:pt x="22" y="179"/>
                      <a:pt x="22" y="179"/>
                      <a:pt x="22" y="179"/>
                    </a:cubicBezTo>
                    <a:cubicBezTo>
                      <a:pt x="26" y="177"/>
                      <a:pt x="30" y="175"/>
                      <a:pt x="33" y="173"/>
                    </a:cubicBezTo>
                    <a:cubicBezTo>
                      <a:pt x="35" y="171"/>
                      <a:pt x="36" y="170"/>
                      <a:pt x="38" y="169"/>
                    </a:cubicBezTo>
                    <a:cubicBezTo>
                      <a:pt x="39" y="168"/>
                      <a:pt x="43" y="166"/>
                      <a:pt x="43" y="166"/>
                    </a:cubicBezTo>
                    <a:cubicBezTo>
                      <a:pt x="49" y="160"/>
                      <a:pt x="55" y="156"/>
                      <a:pt x="61" y="150"/>
                    </a:cubicBezTo>
                    <a:cubicBezTo>
                      <a:pt x="64" y="148"/>
                      <a:pt x="67" y="145"/>
                      <a:pt x="70" y="143"/>
                    </a:cubicBezTo>
                    <a:cubicBezTo>
                      <a:pt x="73" y="140"/>
                      <a:pt x="76" y="137"/>
                      <a:pt x="79" y="135"/>
                    </a:cubicBezTo>
                    <a:cubicBezTo>
                      <a:pt x="82" y="132"/>
                      <a:pt x="85" y="130"/>
                      <a:pt x="87" y="127"/>
                    </a:cubicBezTo>
                    <a:cubicBezTo>
                      <a:pt x="90" y="124"/>
                      <a:pt x="91" y="119"/>
                      <a:pt x="96" y="119"/>
                    </a:cubicBezTo>
                    <a:cubicBezTo>
                      <a:pt x="98" y="119"/>
                      <a:pt x="100" y="126"/>
                      <a:pt x="100" y="128"/>
                    </a:cubicBezTo>
                    <a:cubicBezTo>
                      <a:pt x="100" y="132"/>
                      <a:pt x="105" y="145"/>
                      <a:pt x="106" y="149"/>
                    </a:cubicBezTo>
                    <a:cubicBezTo>
                      <a:pt x="108" y="155"/>
                      <a:pt x="111" y="165"/>
                      <a:pt x="118" y="165"/>
                    </a:cubicBezTo>
                    <a:cubicBezTo>
                      <a:pt x="119" y="163"/>
                      <a:pt x="125" y="161"/>
                      <a:pt x="125" y="152"/>
                    </a:cubicBezTo>
                    <a:cubicBezTo>
                      <a:pt x="125" y="143"/>
                      <a:pt x="120" y="120"/>
                      <a:pt x="117" y="116"/>
                    </a:cubicBezTo>
                    <a:cubicBezTo>
                      <a:pt x="117" y="118"/>
                      <a:pt x="116" y="118"/>
                      <a:pt x="116" y="120"/>
                    </a:cubicBezTo>
                    <a:cubicBezTo>
                      <a:pt x="116" y="123"/>
                      <a:pt x="115" y="121"/>
                      <a:pt x="115" y="124"/>
                    </a:cubicBezTo>
                    <a:cubicBezTo>
                      <a:pt x="115" y="125"/>
                      <a:pt x="115" y="125"/>
                      <a:pt x="115" y="125"/>
                    </a:cubicBezTo>
                    <a:cubicBezTo>
                      <a:pt x="115" y="126"/>
                      <a:pt x="114" y="129"/>
                      <a:pt x="112" y="129"/>
                    </a:cubicBezTo>
                    <a:cubicBezTo>
                      <a:pt x="109" y="129"/>
                      <a:pt x="109" y="129"/>
                      <a:pt x="109" y="129"/>
                    </a:cubicBezTo>
                    <a:cubicBezTo>
                      <a:pt x="105" y="129"/>
                      <a:pt x="102" y="110"/>
                      <a:pt x="100" y="105"/>
                    </a:cubicBezTo>
                    <a:cubicBezTo>
                      <a:pt x="98" y="101"/>
                      <a:pt x="98" y="97"/>
                      <a:pt x="97" y="92"/>
                    </a:cubicBezTo>
                    <a:cubicBezTo>
                      <a:pt x="96" y="87"/>
                      <a:pt x="94" y="86"/>
                      <a:pt x="94" y="79"/>
                    </a:cubicBezTo>
                    <a:cubicBezTo>
                      <a:pt x="94" y="76"/>
                      <a:pt x="94" y="76"/>
                      <a:pt x="94" y="76"/>
                    </a:cubicBezTo>
                    <a:cubicBezTo>
                      <a:pt x="94" y="65"/>
                      <a:pt x="110" y="67"/>
                      <a:pt x="110" y="61"/>
                    </a:cubicBezTo>
                    <a:cubicBezTo>
                      <a:pt x="110" y="60"/>
                      <a:pt x="110" y="60"/>
                      <a:pt x="110" y="60"/>
                    </a:cubicBezTo>
                    <a:cubicBezTo>
                      <a:pt x="110" y="58"/>
                      <a:pt x="109" y="57"/>
                      <a:pt x="108" y="57"/>
                    </a:cubicBezTo>
                    <a:cubicBezTo>
                      <a:pt x="105" y="57"/>
                      <a:pt x="105" y="57"/>
                      <a:pt x="105" y="57"/>
                    </a:cubicBezTo>
                    <a:cubicBezTo>
                      <a:pt x="104" y="57"/>
                      <a:pt x="104" y="57"/>
                      <a:pt x="104" y="57"/>
                    </a:cubicBezTo>
                    <a:cubicBezTo>
                      <a:pt x="103" y="58"/>
                      <a:pt x="102" y="59"/>
                      <a:pt x="101" y="59"/>
                    </a:cubicBezTo>
                    <a:cubicBezTo>
                      <a:pt x="99" y="60"/>
                      <a:pt x="99" y="59"/>
                      <a:pt x="97" y="60"/>
                    </a:cubicBezTo>
                    <a:cubicBezTo>
                      <a:pt x="95" y="59"/>
                      <a:pt x="91" y="56"/>
                      <a:pt x="91" y="54"/>
                    </a:cubicBezTo>
                    <a:cubicBezTo>
                      <a:pt x="91" y="41"/>
                      <a:pt x="91" y="41"/>
                      <a:pt x="91" y="41"/>
                    </a:cubicBezTo>
                    <a:lnTo>
                      <a:pt x="91" y="29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šlïďè">
                <a:extLst>
                  <a:ext uri="{FF2B5EF4-FFF2-40B4-BE49-F238E27FC236}">
                    <a16:creationId xmlns:a16="http://schemas.microsoft.com/office/drawing/2014/main" id="{39328E2E-83DE-DB4C-8C2C-325266097FCD}"/>
                  </a:ext>
                </a:extLst>
              </p:cNvPr>
              <p:cNvSpPr/>
              <p:nvPr/>
            </p:nvSpPr>
            <p:spPr bwMode="auto">
              <a:xfrm>
                <a:off x="5478463" y="3581400"/>
                <a:ext cx="46038" cy="76200"/>
              </a:xfrm>
              <a:custGeom>
                <a:avLst/>
                <a:gdLst>
                  <a:gd name="T0" fmla="*/ 14 w 14"/>
                  <a:gd name="T1" fmla="*/ 15 h 23"/>
                  <a:gd name="T2" fmla="*/ 10 w 14"/>
                  <a:gd name="T3" fmla="*/ 6 h 23"/>
                  <a:gd name="T4" fmla="*/ 3 w 14"/>
                  <a:gd name="T5" fmla="*/ 0 h 23"/>
                  <a:gd name="T6" fmla="*/ 0 w 14"/>
                  <a:gd name="T7" fmla="*/ 3 h 23"/>
                  <a:gd name="T8" fmla="*/ 5 w 14"/>
                  <a:gd name="T9" fmla="*/ 11 h 23"/>
                  <a:gd name="T10" fmla="*/ 5 w 14"/>
                  <a:gd name="T11" fmla="*/ 12 h 23"/>
                  <a:gd name="T12" fmla="*/ 5 w 14"/>
                  <a:gd name="T13" fmla="*/ 14 h 23"/>
                  <a:gd name="T14" fmla="*/ 5 w 14"/>
                  <a:gd name="T15" fmla="*/ 15 h 23"/>
                  <a:gd name="T16" fmla="*/ 2 w 14"/>
                  <a:gd name="T17" fmla="*/ 19 h 23"/>
                  <a:gd name="T18" fmla="*/ 2 w 14"/>
                  <a:gd name="T19" fmla="*/ 22 h 23"/>
                  <a:gd name="T20" fmla="*/ 5 w 14"/>
                  <a:gd name="T21" fmla="*/ 23 h 23"/>
                  <a:gd name="T22" fmla="*/ 6 w 14"/>
                  <a:gd name="T23" fmla="*/ 23 h 23"/>
                  <a:gd name="T24" fmla="*/ 11 w 14"/>
                  <a:gd name="T25" fmla="*/ 20 h 23"/>
                  <a:gd name="T26" fmla="*/ 14 w 14"/>
                  <a:gd name="T27" fmla="*/ 1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23">
                    <a:moveTo>
                      <a:pt x="14" y="15"/>
                    </a:moveTo>
                    <a:cubicBezTo>
                      <a:pt x="14" y="11"/>
                      <a:pt x="12" y="9"/>
                      <a:pt x="10" y="6"/>
                    </a:cubicBezTo>
                    <a:cubicBezTo>
                      <a:pt x="8" y="5"/>
                      <a:pt x="3" y="1"/>
                      <a:pt x="3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11" y="21"/>
                      <a:pt x="11" y="20"/>
                    </a:cubicBezTo>
                    <a:cubicBezTo>
                      <a:pt x="13" y="19"/>
                      <a:pt x="13" y="17"/>
                      <a:pt x="14" y="1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şḷîḑe">
                <a:extLst>
                  <a:ext uri="{FF2B5EF4-FFF2-40B4-BE49-F238E27FC236}">
                    <a16:creationId xmlns:a16="http://schemas.microsoft.com/office/drawing/2014/main" id="{86AB5D53-AA7E-FF4E-A73F-DE2BF8A4303F}"/>
                  </a:ext>
                </a:extLst>
              </p:cNvPr>
              <p:cNvSpPr/>
              <p:nvPr/>
            </p:nvSpPr>
            <p:spPr bwMode="auto">
              <a:xfrm>
                <a:off x="6310313" y="3136900"/>
                <a:ext cx="406400" cy="554038"/>
              </a:xfrm>
              <a:custGeom>
                <a:avLst/>
                <a:gdLst>
                  <a:gd name="T0" fmla="*/ 101 w 123"/>
                  <a:gd name="T1" fmla="*/ 9 h 166"/>
                  <a:gd name="T2" fmla="*/ 96 w 123"/>
                  <a:gd name="T3" fmla="*/ 0 h 166"/>
                  <a:gd name="T4" fmla="*/ 76 w 123"/>
                  <a:gd name="T5" fmla="*/ 23 h 166"/>
                  <a:gd name="T6" fmla="*/ 66 w 123"/>
                  <a:gd name="T7" fmla="*/ 20 h 166"/>
                  <a:gd name="T8" fmla="*/ 69 w 123"/>
                  <a:gd name="T9" fmla="*/ 29 h 166"/>
                  <a:gd name="T10" fmla="*/ 64 w 123"/>
                  <a:gd name="T11" fmla="*/ 38 h 166"/>
                  <a:gd name="T12" fmla="*/ 71 w 123"/>
                  <a:gd name="T13" fmla="*/ 37 h 166"/>
                  <a:gd name="T14" fmla="*/ 78 w 123"/>
                  <a:gd name="T15" fmla="*/ 38 h 166"/>
                  <a:gd name="T16" fmla="*/ 104 w 123"/>
                  <a:gd name="T17" fmla="*/ 37 h 166"/>
                  <a:gd name="T18" fmla="*/ 97 w 123"/>
                  <a:gd name="T19" fmla="*/ 43 h 166"/>
                  <a:gd name="T20" fmla="*/ 85 w 123"/>
                  <a:gd name="T21" fmla="*/ 56 h 166"/>
                  <a:gd name="T22" fmla="*/ 78 w 123"/>
                  <a:gd name="T23" fmla="*/ 67 h 166"/>
                  <a:gd name="T24" fmla="*/ 72 w 123"/>
                  <a:gd name="T25" fmla="*/ 62 h 166"/>
                  <a:gd name="T26" fmla="*/ 72 w 123"/>
                  <a:gd name="T27" fmla="*/ 48 h 166"/>
                  <a:gd name="T28" fmla="*/ 63 w 123"/>
                  <a:gd name="T29" fmla="*/ 57 h 166"/>
                  <a:gd name="T30" fmla="*/ 56 w 123"/>
                  <a:gd name="T31" fmla="*/ 57 h 166"/>
                  <a:gd name="T32" fmla="*/ 61 w 123"/>
                  <a:gd name="T33" fmla="*/ 66 h 166"/>
                  <a:gd name="T34" fmla="*/ 59 w 123"/>
                  <a:gd name="T35" fmla="*/ 70 h 166"/>
                  <a:gd name="T36" fmla="*/ 68 w 123"/>
                  <a:gd name="T37" fmla="*/ 74 h 166"/>
                  <a:gd name="T38" fmla="*/ 68 w 123"/>
                  <a:gd name="T39" fmla="*/ 78 h 166"/>
                  <a:gd name="T40" fmla="*/ 40 w 123"/>
                  <a:gd name="T41" fmla="*/ 92 h 166"/>
                  <a:gd name="T42" fmla="*/ 24 w 123"/>
                  <a:gd name="T43" fmla="*/ 99 h 166"/>
                  <a:gd name="T44" fmla="*/ 3 w 123"/>
                  <a:gd name="T45" fmla="*/ 105 h 166"/>
                  <a:gd name="T46" fmla="*/ 2 w 123"/>
                  <a:gd name="T47" fmla="*/ 112 h 166"/>
                  <a:gd name="T48" fmla="*/ 14 w 123"/>
                  <a:gd name="T49" fmla="*/ 120 h 166"/>
                  <a:gd name="T50" fmla="*/ 32 w 123"/>
                  <a:gd name="T51" fmla="*/ 108 h 166"/>
                  <a:gd name="T52" fmla="*/ 55 w 123"/>
                  <a:gd name="T53" fmla="*/ 93 h 166"/>
                  <a:gd name="T54" fmla="*/ 63 w 123"/>
                  <a:gd name="T55" fmla="*/ 89 h 166"/>
                  <a:gd name="T56" fmla="*/ 82 w 123"/>
                  <a:gd name="T57" fmla="*/ 83 h 166"/>
                  <a:gd name="T58" fmla="*/ 82 w 123"/>
                  <a:gd name="T59" fmla="*/ 86 h 166"/>
                  <a:gd name="T60" fmla="*/ 74 w 123"/>
                  <a:gd name="T61" fmla="*/ 97 h 166"/>
                  <a:gd name="T62" fmla="*/ 61 w 123"/>
                  <a:gd name="T63" fmla="*/ 107 h 166"/>
                  <a:gd name="T64" fmla="*/ 64 w 123"/>
                  <a:gd name="T65" fmla="*/ 118 h 166"/>
                  <a:gd name="T66" fmla="*/ 55 w 123"/>
                  <a:gd name="T67" fmla="*/ 126 h 166"/>
                  <a:gd name="T68" fmla="*/ 40 w 123"/>
                  <a:gd name="T69" fmla="*/ 129 h 166"/>
                  <a:gd name="T70" fmla="*/ 30 w 123"/>
                  <a:gd name="T71" fmla="*/ 130 h 166"/>
                  <a:gd name="T72" fmla="*/ 35 w 123"/>
                  <a:gd name="T73" fmla="*/ 141 h 166"/>
                  <a:gd name="T74" fmla="*/ 38 w 123"/>
                  <a:gd name="T75" fmla="*/ 141 h 166"/>
                  <a:gd name="T76" fmla="*/ 56 w 123"/>
                  <a:gd name="T77" fmla="*/ 133 h 166"/>
                  <a:gd name="T78" fmla="*/ 63 w 123"/>
                  <a:gd name="T79" fmla="*/ 141 h 166"/>
                  <a:gd name="T80" fmla="*/ 56 w 123"/>
                  <a:gd name="T81" fmla="*/ 154 h 166"/>
                  <a:gd name="T82" fmla="*/ 53 w 123"/>
                  <a:gd name="T83" fmla="*/ 154 h 166"/>
                  <a:gd name="T84" fmla="*/ 49 w 123"/>
                  <a:gd name="T85" fmla="*/ 154 h 166"/>
                  <a:gd name="T86" fmla="*/ 46 w 123"/>
                  <a:gd name="T87" fmla="*/ 156 h 166"/>
                  <a:gd name="T88" fmla="*/ 56 w 123"/>
                  <a:gd name="T89" fmla="*/ 166 h 166"/>
                  <a:gd name="T90" fmla="*/ 71 w 123"/>
                  <a:gd name="T91" fmla="*/ 160 h 166"/>
                  <a:gd name="T92" fmla="*/ 75 w 123"/>
                  <a:gd name="T93" fmla="*/ 146 h 166"/>
                  <a:gd name="T94" fmla="*/ 80 w 123"/>
                  <a:gd name="T95" fmla="*/ 124 h 166"/>
                  <a:gd name="T96" fmla="*/ 94 w 123"/>
                  <a:gd name="T97" fmla="*/ 120 h 166"/>
                  <a:gd name="T98" fmla="*/ 81 w 123"/>
                  <a:gd name="T99" fmla="*/ 117 h 166"/>
                  <a:gd name="T100" fmla="*/ 72 w 123"/>
                  <a:gd name="T101" fmla="*/ 107 h 166"/>
                  <a:gd name="T102" fmla="*/ 78 w 123"/>
                  <a:gd name="T103" fmla="*/ 96 h 166"/>
                  <a:gd name="T104" fmla="*/ 92 w 123"/>
                  <a:gd name="T105" fmla="*/ 89 h 166"/>
                  <a:gd name="T106" fmla="*/ 102 w 123"/>
                  <a:gd name="T107" fmla="*/ 78 h 166"/>
                  <a:gd name="T108" fmla="*/ 95 w 123"/>
                  <a:gd name="T109" fmla="*/ 61 h 166"/>
                  <a:gd name="T110" fmla="*/ 109 w 123"/>
                  <a:gd name="T111" fmla="*/ 48 h 166"/>
                  <a:gd name="T112" fmla="*/ 116 w 123"/>
                  <a:gd name="T113" fmla="*/ 42 h 166"/>
                  <a:gd name="T114" fmla="*/ 121 w 123"/>
                  <a:gd name="T115" fmla="*/ 32 h 166"/>
                  <a:gd name="T116" fmla="*/ 116 w 123"/>
                  <a:gd name="T117" fmla="*/ 17 h 166"/>
                  <a:gd name="T118" fmla="*/ 104 w 123"/>
                  <a:gd name="T119" fmla="*/ 20 h 166"/>
                  <a:gd name="T120" fmla="*/ 93 w 123"/>
                  <a:gd name="T121" fmla="*/ 21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3" h="166">
                    <a:moveTo>
                      <a:pt x="93" y="21"/>
                    </a:moveTo>
                    <a:cubicBezTo>
                      <a:pt x="94" y="14"/>
                      <a:pt x="98" y="14"/>
                      <a:pt x="101" y="9"/>
                    </a:cubicBezTo>
                    <a:cubicBezTo>
                      <a:pt x="101" y="8"/>
                      <a:pt x="101" y="8"/>
                      <a:pt x="101" y="8"/>
                    </a:cubicBezTo>
                    <a:cubicBezTo>
                      <a:pt x="101" y="5"/>
                      <a:pt x="97" y="1"/>
                      <a:pt x="96" y="0"/>
                    </a:cubicBezTo>
                    <a:cubicBezTo>
                      <a:pt x="89" y="3"/>
                      <a:pt x="91" y="6"/>
                      <a:pt x="88" y="13"/>
                    </a:cubicBezTo>
                    <a:cubicBezTo>
                      <a:pt x="85" y="17"/>
                      <a:pt x="82" y="23"/>
                      <a:pt x="76" y="23"/>
                    </a:cubicBezTo>
                    <a:cubicBezTo>
                      <a:pt x="75" y="23"/>
                      <a:pt x="70" y="18"/>
                      <a:pt x="67" y="17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7" y="23"/>
                      <a:pt x="69" y="24"/>
                      <a:pt x="69" y="28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3" y="36"/>
                      <a:pt x="62" y="37"/>
                    </a:cubicBezTo>
                    <a:cubicBezTo>
                      <a:pt x="63" y="38"/>
                      <a:pt x="61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4" y="37"/>
                      <a:pt x="74" y="38"/>
                      <a:pt x="78" y="38"/>
                    </a:cubicBezTo>
                    <a:cubicBezTo>
                      <a:pt x="78" y="38"/>
                      <a:pt x="78" y="38"/>
                      <a:pt x="78" y="38"/>
                    </a:cubicBezTo>
                    <a:cubicBezTo>
                      <a:pt x="79" y="38"/>
                      <a:pt x="84" y="33"/>
                      <a:pt x="91" y="32"/>
                    </a:cubicBezTo>
                    <a:cubicBezTo>
                      <a:pt x="96" y="31"/>
                      <a:pt x="104" y="30"/>
                      <a:pt x="104" y="37"/>
                    </a:cubicBezTo>
                    <a:cubicBezTo>
                      <a:pt x="104" y="39"/>
                      <a:pt x="102" y="41"/>
                      <a:pt x="101" y="43"/>
                    </a:cubicBezTo>
                    <a:cubicBezTo>
                      <a:pt x="98" y="43"/>
                      <a:pt x="99" y="43"/>
                      <a:pt x="97" y="43"/>
                    </a:cubicBezTo>
                    <a:cubicBezTo>
                      <a:pt x="96" y="43"/>
                      <a:pt x="93" y="42"/>
                      <a:pt x="92" y="41"/>
                    </a:cubicBezTo>
                    <a:cubicBezTo>
                      <a:pt x="85" y="46"/>
                      <a:pt x="88" y="49"/>
                      <a:pt x="85" y="56"/>
                    </a:cubicBezTo>
                    <a:cubicBezTo>
                      <a:pt x="84" y="57"/>
                      <a:pt x="81" y="64"/>
                      <a:pt x="81" y="64"/>
                    </a:cubicBezTo>
                    <a:cubicBezTo>
                      <a:pt x="80" y="66"/>
                      <a:pt x="80" y="64"/>
                      <a:pt x="78" y="67"/>
                    </a:cubicBezTo>
                    <a:cubicBezTo>
                      <a:pt x="77" y="70"/>
                      <a:pt x="78" y="68"/>
                      <a:pt x="76" y="70"/>
                    </a:cubicBezTo>
                    <a:cubicBezTo>
                      <a:pt x="74" y="67"/>
                      <a:pt x="72" y="66"/>
                      <a:pt x="72" y="62"/>
                    </a:cubicBezTo>
                    <a:cubicBezTo>
                      <a:pt x="72" y="61"/>
                      <a:pt x="75" y="55"/>
                      <a:pt x="76" y="54"/>
                    </a:cubicBezTo>
                    <a:cubicBezTo>
                      <a:pt x="75" y="51"/>
                      <a:pt x="75" y="48"/>
                      <a:pt x="72" y="48"/>
                    </a:cubicBezTo>
                    <a:cubicBezTo>
                      <a:pt x="71" y="48"/>
                      <a:pt x="70" y="49"/>
                      <a:pt x="70" y="49"/>
                    </a:cubicBezTo>
                    <a:cubicBezTo>
                      <a:pt x="70" y="55"/>
                      <a:pt x="67" y="55"/>
                      <a:pt x="63" y="57"/>
                    </a:cubicBezTo>
                    <a:cubicBezTo>
                      <a:pt x="62" y="56"/>
                      <a:pt x="60" y="55"/>
                      <a:pt x="59" y="55"/>
                    </a:cubicBezTo>
                    <a:cubicBezTo>
                      <a:pt x="58" y="55"/>
                      <a:pt x="56" y="57"/>
                      <a:pt x="56" y="57"/>
                    </a:cubicBezTo>
                    <a:cubicBezTo>
                      <a:pt x="58" y="60"/>
                      <a:pt x="59" y="60"/>
                      <a:pt x="61" y="64"/>
                    </a:cubicBezTo>
                    <a:cubicBezTo>
                      <a:pt x="61" y="66"/>
                      <a:pt x="61" y="66"/>
                      <a:pt x="61" y="66"/>
                    </a:cubicBezTo>
                    <a:cubicBezTo>
                      <a:pt x="61" y="67"/>
                      <a:pt x="61" y="67"/>
                      <a:pt x="61" y="67"/>
                    </a:cubicBezTo>
                    <a:cubicBezTo>
                      <a:pt x="59" y="70"/>
                      <a:pt x="59" y="70"/>
                      <a:pt x="59" y="70"/>
                    </a:cubicBezTo>
                    <a:cubicBezTo>
                      <a:pt x="60" y="71"/>
                      <a:pt x="58" y="71"/>
                      <a:pt x="61" y="71"/>
                    </a:cubicBezTo>
                    <a:cubicBezTo>
                      <a:pt x="64" y="71"/>
                      <a:pt x="66" y="72"/>
                      <a:pt x="68" y="74"/>
                    </a:cubicBezTo>
                    <a:cubicBezTo>
                      <a:pt x="68" y="75"/>
                      <a:pt x="68" y="75"/>
                      <a:pt x="68" y="75"/>
                    </a:cubicBezTo>
                    <a:cubicBezTo>
                      <a:pt x="68" y="78"/>
                      <a:pt x="68" y="78"/>
                      <a:pt x="68" y="78"/>
                    </a:cubicBezTo>
                    <a:cubicBezTo>
                      <a:pt x="68" y="82"/>
                      <a:pt x="58" y="85"/>
                      <a:pt x="55" y="86"/>
                    </a:cubicBezTo>
                    <a:cubicBezTo>
                      <a:pt x="50" y="88"/>
                      <a:pt x="44" y="91"/>
                      <a:pt x="40" y="92"/>
                    </a:cubicBezTo>
                    <a:cubicBezTo>
                      <a:pt x="36" y="94"/>
                      <a:pt x="35" y="94"/>
                      <a:pt x="32" y="96"/>
                    </a:cubicBezTo>
                    <a:cubicBezTo>
                      <a:pt x="29" y="97"/>
                      <a:pt x="27" y="97"/>
                      <a:pt x="24" y="99"/>
                    </a:cubicBezTo>
                    <a:cubicBezTo>
                      <a:pt x="20" y="101"/>
                      <a:pt x="13" y="104"/>
                      <a:pt x="9" y="104"/>
                    </a:cubicBezTo>
                    <a:cubicBezTo>
                      <a:pt x="3" y="105"/>
                      <a:pt x="3" y="105"/>
                      <a:pt x="3" y="105"/>
                    </a:cubicBezTo>
                    <a:cubicBezTo>
                      <a:pt x="1" y="105"/>
                      <a:pt x="1" y="106"/>
                      <a:pt x="0" y="107"/>
                    </a:cubicBezTo>
                    <a:cubicBezTo>
                      <a:pt x="0" y="108"/>
                      <a:pt x="0" y="111"/>
                      <a:pt x="2" y="112"/>
                    </a:cubicBezTo>
                    <a:cubicBezTo>
                      <a:pt x="4" y="114"/>
                      <a:pt x="3" y="114"/>
                      <a:pt x="5" y="115"/>
                    </a:cubicBezTo>
                    <a:cubicBezTo>
                      <a:pt x="6" y="116"/>
                      <a:pt x="12" y="119"/>
                      <a:pt x="14" y="120"/>
                    </a:cubicBezTo>
                    <a:cubicBezTo>
                      <a:pt x="15" y="119"/>
                      <a:pt x="15" y="119"/>
                      <a:pt x="17" y="119"/>
                    </a:cubicBezTo>
                    <a:cubicBezTo>
                      <a:pt x="20" y="119"/>
                      <a:pt x="30" y="110"/>
                      <a:pt x="32" y="108"/>
                    </a:cubicBezTo>
                    <a:cubicBezTo>
                      <a:pt x="36" y="104"/>
                      <a:pt x="42" y="101"/>
                      <a:pt x="47" y="98"/>
                    </a:cubicBezTo>
                    <a:cubicBezTo>
                      <a:pt x="50" y="96"/>
                      <a:pt x="52" y="95"/>
                      <a:pt x="55" y="93"/>
                    </a:cubicBezTo>
                    <a:cubicBezTo>
                      <a:pt x="57" y="92"/>
                      <a:pt x="58" y="92"/>
                      <a:pt x="59" y="91"/>
                    </a:cubicBezTo>
                    <a:cubicBezTo>
                      <a:pt x="61" y="90"/>
                      <a:pt x="61" y="90"/>
                      <a:pt x="63" y="89"/>
                    </a:cubicBezTo>
                    <a:cubicBezTo>
                      <a:pt x="68" y="87"/>
                      <a:pt x="74" y="80"/>
                      <a:pt x="79" y="80"/>
                    </a:cubicBezTo>
                    <a:cubicBezTo>
                      <a:pt x="81" y="80"/>
                      <a:pt x="82" y="82"/>
                      <a:pt x="82" y="83"/>
                    </a:cubicBezTo>
                    <a:cubicBezTo>
                      <a:pt x="82" y="85"/>
                      <a:pt x="82" y="85"/>
                      <a:pt x="82" y="85"/>
                    </a:cubicBezTo>
                    <a:cubicBezTo>
                      <a:pt x="82" y="86"/>
                      <a:pt x="82" y="86"/>
                      <a:pt x="82" y="86"/>
                    </a:cubicBezTo>
                    <a:cubicBezTo>
                      <a:pt x="80" y="90"/>
                      <a:pt x="79" y="89"/>
                      <a:pt x="78" y="93"/>
                    </a:cubicBezTo>
                    <a:cubicBezTo>
                      <a:pt x="75" y="94"/>
                      <a:pt x="75" y="94"/>
                      <a:pt x="74" y="97"/>
                    </a:cubicBezTo>
                    <a:cubicBezTo>
                      <a:pt x="69" y="98"/>
                      <a:pt x="71" y="99"/>
                      <a:pt x="67" y="101"/>
                    </a:cubicBezTo>
                    <a:cubicBezTo>
                      <a:pt x="63" y="103"/>
                      <a:pt x="63" y="103"/>
                      <a:pt x="61" y="107"/>
                    </a:cubicBezTo>
                    <a:cubicBezTo>
                      <a:pt x="61" y="110"/>
                      <a:pt x="64" y="114"/>
                      <a:pt x="64" y="117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1" y="123"/>
                      <a:pt x="60" y="125"/>
                      <a:pt x="55" y="126"/>
                    </a:cubicBezTo>
                    <a:cubicBezTo>
                      <a:pt x="51" y="127"/>
                      <a:pt x="43" y="129"/>
                      <a:pt x="41" y="129"/>
                    </a:cubicBezTo>
                    <a:cubicBezTo>
                      <a:pt x="40" y="129"/>
                      <a:pt x="40" y="129"/>
                      <a:pt x="40" y="129"/>
                    </a:cubicBezTo>
                    <a:cubicBezTo>
                      <a:pt x="32" y="130"/>
                      <a:pt x="32" y="130"/>
                      <a:pt x="32" y="130"/>
                    </a:cubicBezTo>
                    <a:cubicBezTo>
                      <a:pt x="30" y="130"/>
                      <a:pt x="30" y="130"/>
                      <a:pt x="30" y="130"/>
                    </a:cubicBezTo>
                    <a:cubicBezTo>
                      <a:pt x="27" y="132"/>
                      <a:pt x="27" y="132"/>
                      <a:pt x="27" y="132"/>
                    </a:cubicBezTo>
                    <a:cubicBezTo>
                      <a:pt x="30" y="136"/>
                      <a:pt x="30" y="138"/>
                      <a:pt x="35" y="141"/>
                    </a:cubicBezTo>
                    <a:cubicBezTo>
                      <a:pt x="36" y="141"/>
                      <a:pt x="36" y="141"/>
                      <a:pt x="36" y="141"/>
                    </a:cubicBezTo>
                    <a:cubicBezTo>
                      <a:pt x="38" y="141"/>
                      <a:pt x="38" y="141"/>
                      <a:pt x="38" y="141"/>
                    </a:cubicBezTo>
                    <a:cubicBezTo>
                      <a:pt x="39" y="141"/>
                      <a:pt x="39" y="141"/>
                      <a:pt x="39" y="141"/>
                    </a:cubicBezTo>
                    <a:cubicBezTo>
                      <a:pt x="43" y="138"/>
                      <a:pt x="51" y="133"/>
                      <a:pt x="56" y="133"/>
                    </a:cubicBezTo>
                    <a:cubicBezTo>
                      <a:pt x="58" y="133"/>
                      <a:pt x="58" y="133"/>
                      <a:pt x="58" y="133"/>
                    </a:cubicBezTo>
                    <a:cubicBezTo>
                      <a:pt x="62" y="133"/>
                      <a:pt x="63" y="137"/>
                      <a:pt x="63" y="141"/>
                    </a:cubicBezTo>
                    <a:cubicBezTo>
                      <a:pt x="63" y="143"/>
                      <a:pt x="63" y="143"/>
                      <a:pt x="63" y="143"/>
                    </a:cubicBezTo>
                    <a:cubicBezTo>
                      <a:pt x="63" y="150"/>
                      <a:pt x="60" y="152"/>
                      <a:pt x="56" y="154"/>
                    </a:cubicBezTo>
                    <a:cubicBezTo>
                      <a:pt x="55" y="154"/>
                      <a:pt x="55" y="154"/>
                      <a:pt x="55" y="154"/>
                    </a:cubicBezTo>
                    <a:cubicBezTo>
                      <a:pt x="53" y="154"/>
                      <a:pt x="53" y="154"/>
                      <a:pt x="53" y="154"/>
                    </a:cubicBezTo>
                    <a:cubicBezTo>
                      <a:pt x="52" y="154"/>
                      <a:pt x="52" y="154"/>
                      <a:pt x="51" y="153"/>
                    </a:cubicBezTo>
                    <a:cubicBezTo>
                      <a:pt x="50" y="154"/>
                      <a:pt x="50" y="154"/>
                      <a:pt x="49" y="154"/>
                    </a:cubicBezTo>
                    <a:cubicBezTo>
                      <a:pt x="47" y="154"/>
                      <a:pt x="47" y="154"/>
                      <a:pt x="47" y="154"/>
                    </a:cubicBezTo>
                    <a:cubicBezTo>
                      <a:pt x="47" y="155"/>
                      <a:pt x="46" y="155"/>
                      <a:pt x="46" y="156"/>
                    </a:cubicBezTo>
                    <a:cubicBezTo>
                      <a:pt x="46" y="158"/>
                      <a:pt x="53" y="165"/>
                      <a:pt x="55" y="166"/>
                    </a:cubicBezTo>
                    <a:cubicBezTo>
                      <a:pt x="56" y="166"/>
                      <a:pt x="56" y="166"/>
                      <a:pt x="56" y="166"/>
                    </a:cubicBezTo>
                    <a:cubicBezTo>
                      <a:pt x="61" y="166"/>
                      <a:pt x="61" y="166"/>
                      <a:pt x="61" y="166"/>
                    </a:cubicBezTo>
                    <a:cubicBezTo>
                      <a:pt x="66" y="166"/>
                      <a:pt x="69" y="163"/>
                      <a:pt x="71" y="160"/>
                    </a:cubicBezTo>
                    <a:cubicBezTo>
                      <a:pt x="74" y="155"/>
                      <a:pt x="74" y="151"/>
                      <a:pt x="76" y="148"/>
                    </a:cubicBezTo>
                    <a:cubicBezTo>
                      <a:pt x="75" y="146"/>
                      <a:pt x="75" y="148"/>
                      <a:pt x="75" y="146"/>
                    </a:cubicBezTo>
                    <a:cubicBezTo>
                      <a:pt x="75" y="138"/>
                      <a:pt x="75" y="138"/>
                      <a:pt x="75" y="138"/>
                    </a:cubicBezTo>
                    <a:cubicBezTo>
                      <a:pt x="75" y="130"/>
                      <a:pt x="74" y="128"/>
                      <a:pt x="80" y="124"/>
                    </a:cubicBezTo>
                    <a:cubicBezTo>
                      <a:pt x="81" y="124"/>
                      <a:pt x="81" y="124"/>
                      <a:pt x="81" y="124"/>
                    </a:cubicBezTo>
                    <a:cubicBezTo>
                      <a:pt x="90" y="124"/>
                      <a:pt x="90" y="127"/>
                      <a:pt x="94" y="120"/>
                    </a:cubicBezTo>
                    <a:cubicBezTo>
                      <a:pt x="92" y="117"/>
                      <a:pt x="91" y="116"/>
                      <a:pt x="88" y="115"/>
                    </a:cubicBezTo>
                    <a:cubicBezTo>
                      <a:pt x="86" y="116"/>
                      <a:pt x="84" y="117"/>
                      <a:pt x="81" y="117"/>
                    </a:cubicBezTo>
                    <a:cubicBezTo>
                      <a:pt x="79" y="117"/>
                      <a:pt x="79" y="117"/>
                      <a:pt x="79" y="117"/>
                    </a:cubicBezTo>
                    <a:cubicBezTo>
                      <a:pt x="77" y="116"/>
                      <a:pt x="72" y="109"/>
                      <a:pt x="72" y="107"/>
                    </a:cubicBezTo>
                    <a:cubicBezTo>
                      <a:pt x="72" y="105"/>
                      <a:pt x="72" y="105"/>
                      <a:pt x="72" y="105"/>
                    </a:cubicBezTo>
                    <a:cubicBezTo>
                      <a:pt x="72" y="99"/>
                      <a:pt x="75" y="100"/>
                      <a:pt x="78" y="96"/>
                    </a:cubicBezTo>
                    <a:cubicBezTo>
                      <a:pt x="80" y="96"/>
                      <a:pt x="80" y="96"/>
                      <a:pt x="80" y="96"/>
                    </a:cubicBezTo>
                    <a:cubicBezTo>
                      <a:pt x="82" y="93"/>
                      <a:pt x="89" y="90"/>
                      <a:pt x="92" y="89"/>
                    </a:cubicBezTo>
                    <a:cubicBezTo>
                      <a:pt x="95" y="87"/>
                      <a:pt x="101" y="83"/>
                      <a:pt x="101" y="80"/>
                    </a:cubicBezTo>
                    <a:cubicBezTo>
                      <a:pt x="101" y="77"/>
                      <a:pt x="101" y="79"/>
                      <a:pt x="102" y="78"/>
                    </a:cubicBezTo>
                    <a:cubicBezTo>
                      <a:pt x="101" y="77"/>
                      <a:pt x="101" y="79"/>
                      <a:pt x="101" y="77"/>
                    </a:cubicBezTo>
                    <a:cubicBezTo>
                      <a:pt x="101" y="73"/>
                      <a:pt x="96" y="64"/>
                      <a:pt x="95" y="61"/>
                    </a:cubicBezTo>
                    <a:cubicBezTo>
                      <a:pt x="95" y="61"/>
                      <a:pt x="101" y="55"/>
                      <a:pt x="102" y="55"/>
                    </a:cubicBezTo>
                    <a:cubicBezTo>
                      <a:pt x="104" y="52"/>
                      <a:pt x="106" y="51"/>
                      <a:pt x="109" y="48"/>
                    </a:cubicBezTo>
                    <a:cubicBezTo>
                      <a:pt x="110" y="47"/>
                      <a:pt x="112" y="46"/>
                      <a:pt x="113" y="45"/>
                    </a:cubicBezTo>
                    <a:cubicBezTo>
                      <a:pt x="114" y="44"/>
                      <a:pt x="115" y="43"/>
                      <a:pt x="116" y="42"/>
                    </a:cubicBezTo>
                    <a:cubicBezTo>
                      <a:pt x="118" y="39"/>
                      <a:pt x="118" y="35"/>
                      <a:pt x="121" y="34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1" y="27"/>
                      <a:pt x="123" y="30"/>
                      <a:pt x="120" y="24"/>
                    </a:cubicBezTo>
                    <a:cubicBezTo>
                      <a:pt x="118" y="20"/>
                      <a:pt x="118" y="20"/>
                      <a:pt x="116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5" y="19"/>
                      <a:pt x="104" y="20"/>
                    </a:cubicBezTo>
                    <a:cubicBezTo>
                      <a:pt x="101" y="23"/>
                      <a:pt x="102" y="23"/>
                      <a:pt x="96" y="24"/>
                    </a:cubicBezTo>
                    <a:lnTo>
                      <a:pt x="93" y="2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ṥḻiďê">
                <a:extLst>
                  <a:ext uri="{FF2B5EF4-FFF2-40B4-BE49-F238E27FC236}">
                    <a16:creationId xmlns:a16="http://schemas.microsoft.com/office/drawing/2014/main" id="{96507250-BB83-0244-BEFC-B79AF8D925EE}"/>
                  </a:ext>
                </a:extLst>
              </p:cNvPr>
              <p:cNvSpPr/>
              <p:nvPr/>
            </p:nvSpPr>
            <p:spPr bwMode="auto">
              <a:xfrm>
                <a:off x="5159376" y="3357563"/>
                <a:ext cx="117475" cy="366713"/>
              </a:xfrm>
              <a:custGeom>
                <a:avLst/>
                <a:gdLst>
                  <a:gd name="T0" fmla="*/ 23 w 36"/>
                  <a:gd name="T1" fmla="*/ 14 h 110"/>
                  <a:gd name="T2" fmla="*/ 23 w 36"/>
                  <a:gd name="T3" fmla="*/ 12 h 110"/>
                  <a:gd name="T4" fmla="*/ 18 w 36"/>
                  <a:gd name="T5" fmla="*/ 6 h 110"/>
                  <a:gd name="T6" fmla="*/ 13 w 36"/>
                  <a:gd name="T7" fmla="*/ 0 h 110"/>
                  <a:gd name="T8" fmla="*/ 11 w 36"/>
                  <a:gd name="T9" fmla="*/ 4 h 110"/>
                  <a:gd name="T10" fmla="*/ 13 w 36"/>
                  <a:gd name="T11" fmla="*/ 16 h 110"/>
                  <a:gd name="T12" fmla="*/ 12 w 36"/>
                  <a:gd name="T13" fmla="*/ 34 h 110"/>
                  <a:gd name="T14" fmla="*/ 7 w 36"/>
                  <a:gd name="T15" fmla="*/ 65 h 110"/>
                  <a:gd name="T16" fmla="*/ 3 w 36"/>
                  <a:gd name="T17" fmla="*/ 80 h 110"/>
                  <a:gd name="T18" fmla="*/ 0 w 36"/>
                  <a:gd name="T19" fmla="*/ 95 h 110"/>
                  <a:gd name="T20" fmla="*/ 0 w 36"/>
                  <a:gd name="T21" fmla="*/ 98 h 110"/>
                  <a:gd name="T22" fmla="*/ 0 w 36"/>
                  <a:gd name="T23" fmla="*/ 100 h 110"/>
                  <a:gd name="T24" fmla="*/ 4 w 36"/>
                  <a:gd name="T25" fmla="*/ 105 h 110"/>
                  <a:gd name="T26" fmla="*/ 9 w 36"/>
                  <a:gd name="T27" fmla="*/ 110 h 110"/>
                  <a:gd name="T28" fmla="*/ 15 w 36"/>
                  <a:gd name="T29" fmla="*/ 104 h 110"/>
                  <a:gd name="T30" fmla="*/ 18 w 36"/>
                  <a:gd name="T31" fmla="*/ 96 h 110"/>
                  <a:gd name="T32" fmla="*/ 18 w 36"/>
                  <a:gd name="T33" fmla="*/ 90 h 110"/>
                  <a:gd name="T34" fmla="*/ 21 w 36"/>
                  <a:gd name="T35" fmla="*/ 71 h 110"/>
                  <a:gd name="T36" fmla="*/ 25 w 36"/>
                  <a:gd name="T37" fmla="*/ 53 h 110"/>
                  <a:gd name="T38" fmla="*/ 30 w 36"/>
                  <a:gd name="T39" fmla="*/ 36 h 110"/>
                  <a:gd name="T40" fmla="*/ 35 w 36"/>
                  <a:gd name="T41" fmla="*/ 20 h 110"/>
                  <a:gd name="T42" fmla="*/ 33 w 36"/>
                  <a:gd name="T43" fmla="*/ 20 h 110"/>
                  <a:gd name="T44" fmla="*/ 30 w 36"/>
                  <a:gd name="T45" fmla="*/ 22 h 110"/>
                  <a:gd name="T46" fmla="*/ 23 w 36"/>
                  <a:gd name="T47" fmla="*/ 17 h 110"/>
                  <a:gd name="T48" fmla="*/ 23 w 36"/>
                  <a:gd name="T49" fmla="*/ 15 h 110"/>
                  <a:gd name="T50" fmla="*/ 23 w 36"/>
                  <a:gd name="T51" fmla="*/ 1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110">
                    <a:moveTo>
                      <a:pt x="23" y="14"/>
                    </a:moveTo>
                    <a:cubicBezTo>
                      <a:pt x="23" y="12"/>
                      <a:pt x="23" y="12"/>
                      <a:pt x="23" y="12"/>
                    </a:cubicBezTo>
                    <a:cubicBezTo>
                      <a:pt x="21" y="8"/>
                      <a:pt x="22" y="9"/>
                      <a:pt x="18" y="6"/>
                    </a:cubicBezTo>
                    <a:cubicBezTo>
                      <a:pt x="17" y="4"/>
                      <a:pt x="15" y="2"/>
                      <a:pt x="13" y="0"/>
                    </a:cubicBezTo>
                    <a:cubicBezTo>
                      <a:pt x="12" y="1"/>
                      <a:pt x="11" y="3"/>
                      <a:pt x="11" y="4"/>
                    </a:cubicBezTo>
                    <a:cubicBezTo>
                      <a:pt x="11" y="7"/>
                      <a:pt x="13" y="12"/>
                      <a:pt x="13" y="16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43"/>
                      <a:pt x="9" y="56"/>
                      <a:pt x="7" y="65"/>
                    </a:cubicBezTo>
                    <a:cubicBezTo>
                      <a:pt x="6" y="72"/>
                      <a:pt x="4" y="75"/>
                      <a:pt x="3" y="80"/>
                    </a:cubicBezTo>
                    <a:cubicBezTo>
                      <a:pt x="2" y="85"/>
                      <a:pt x="0" y="91"/>
                      <a:pt x="0" y="95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2" y="102"/>
                      <a:pt x="2" y="103"/>
                      <a:pt x="4" y="105"/>
                    </a:cubicBezTo>
                    <a:cubicBezTo>
                      <a:pt x="6" y="108"/>
                      <a:pt x="7" y="108"/>
                      <a:pt x="9" y="110"/>
                    </a:cubicBezTo>
                    <a:cubicBezTo>
                      <a:pt x="12" y="108"/>
                      <a:pt x="13" y="108"/>
                      <a:pt x="15" y="104"/>
                    </a:cubicBezTo>
                    <a:cubicBezTo>
                      <a:pt x="16" y="102"/>
                      <a:pt x="18" y="99"/>
                      <a:pt x="18" y="96"/>
                    </a:cubicBezTo>
                    <a:cubicBezTo>
                      <a:pt x="18" y="90"/>
                      <a:pt x="18" y="90"/>
                      <a:pt x="18" y="90"/>
                    </a:cubicBezTo>
                    <a:cubicBezTo>
                      <a:pt x="18" y="83"/>
                      <a:pt x="20" y="77"/>
                      <a:pt x="21" y="71"/>
                    </a:cubicBezTo>
                    <a:cubicBezTo>
                      <a:pt x="23" y="65"/>
                      <a:pt x="23" y="59"/>
                      <a:pt x="25" y="53"/>
                    </a:cubicBezTo>
                    <a:cubicBezTo>
                      <a:pt x="26" y="47"/>
                      <a:pt x="29" y="42"/>
                      <a:pt x="30" y="36"/>
                    </a:cubicBezTo>
                    <a:cubicBezTo>
                      <a:pt x="31" y="28"/>
                      <a:pt x="34" y="27"/>
                      <a:pt x="35" y="20"/>
                    </a:cubicBezTo>
                    <a:cubicBezTo>
                      <a:pt x="34" y="19"/>
                      <a:pt x="36" y="20"/>
                      <a:pt x="33" y="20"/>
                    </a:cubicBezTo>
                    <a:cubicBezTo>
                      <a:pt x="33" y="20"/>
                      <a:pt x="30" y="22"/>
                      <a:pt x="30" y="22"/>
                    </a:cubicBezTo>
                    <a:cubicBezTo>
                      <a:pt x="25" y="21"/>
                      <a:pt x="25" y="21"/>
                      <a:pt x="23" y="17"/>
                    </a:cubicBezTo>
                    <a:cubicBezTo>
                      <a:pt x="23" y="15"/>
                      <a:pt x="23" y="15"/>
                      <a:pt x="23" y="15"/>
                    </a:cubicBez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0" name="ïšľîḍê">
              <a:extLst>
                <a:ext uri="{FF2B5EF4-FFF2-40B4-BE49-F238E27FC236}">
                  <a16:creationId xmlns:a16="http://schemas.microsoft.com/office/drawing/2014/main" id="{FA3CEFE2-0950-854A-B415-0F4B1AE30539}"/>
                </a:ext>
              </a:extLst>
            </p:cNvPr>
            <p:cNvGrpSpPr/>
            <p:nvPr/>
          </p:nvGrpSpPr>
          <p:grpSpPr>
            <a:xfrm>
              <a:off x="4412452" y="3781425"/>
              <a:ext cx="2312689" cy="166461"/>
              <a:chOff x="6986588" y="3521075"/>
              <a:chExt cx="1654176" cy="119063"/>
            </a:xfrm>
          </p:grpSpPr>
          <p:sp>
            <p:nvSpPr>
              <p:cNvPr id="11" name="îṩľîḑê">
                <a:extLst>
                  <a:ext uri="{FF2B5EF4-FFF2-40B4-BE49-F238E27FC236}">
                    <a16:creationId xmlns:a16="http://schemas.microsoft.com/office/drawing/2014/main" id="{D16630C2-9F23-8A40-BA8E-E6DF95A730AB}"/>
                  </a:ext>
                </a:extLst>
              </p:cNvPr>
              <p:cNvSpPr/>
              <p:nvPr/>
            </p:nvSpPr>
            <p:spPr bwMode="auto">
              <a:xfrm>
                <a:off x="6986588" y="3521075"/>
                <a:ext cx="155575" cy="119063"/>
              </a:xfrm>
              <a:custGeom>
                <a:avLst/>
                <a:gdLst>
                  <a:gd name="T0" fmla="*/ 84 w 98"/>
                  <a:gd name="T1" fmla="*/ 0 h 75"/>
                  <a:gd name="T2" fmla="*/ 59 w 98"/>
                  <a:gd name="T3" fmla="*/ 52 h 75"/>
                  <a:gd name="T4" fmla="*/ 57 w 98"/>
                  <a:gd name="T5" fmla="*/ 0 h 75"/>
                  <a:gd name="T6" fmla="*/ 40 w 98"/>
                  <a:gd name="T7" fmla="*/ 0 h 75"/>
                  <a:gd name="T8" fmla="*/ 15 w 98"/>
                  <a:gd name="T9" fmla="*/ 52 h 75"/>
                  <a:gd name="T10" fmla="*/ 15 w 98"/>
                  <a:gd name="T11" fmla="*/ 0 h 75"/>
                  <a:gd name="T12" fmla="*/ 0 w 98"/>
                  <a:gd name="T13" fmla="*/ 0 h 75"/>
                  <a:gd name="T14" fmla="*/ 2 w 98"/>
                  <a:gd name="T15" fmla="*/ 75 h 75"/>
                  <a:gd name="T16" fmla="*/ 19 w 98"/>
                  <a:gd name="T17" fmla="*/ 75 h 75"/>
                  <a:gd name="T18" fmla="*/ 44 w 98"/>
                  <a:gd name="T19" fmla="*/ 21 h 75"/>
                  <a:gd name="T20" fmla="*/ 46 w 98"/>
                  <a:gd name="T21" fmla="*/ 75 h 75"/>
                  <a:gd name="T22" fmla="*/ 63 w 98"/>
                  <a:gd name="T23" fmla="*/ 75 h 75"/>
                  <a:gd name="T24" fmla="*/ 98 w 98"/>
                  <a:gd name="T25" fmla="*/ 0 h 75"/>
                  <a:gd name="T26" fmla="*/ 84 w 98"/>
                  <a:gd name="T27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8" h="75">
                    <a:moveTo>
                      <a:pt x="84" y="0"/>
                    </a:moveTo>
                    <a:lnTo>
                      <a:pt x="59" y="52"/>
                    </a:lnTo>
                    <a:lnTo>
                      <a:pt x="57" y="0"/>
                    </a:lnTo>
                    <a:lnTo>
                      <a:pt x="40" y="0"/>
                    </a:lnTo>
                    <a:lnTo>
                      <a:pt x="15" y="52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2" y="75"/>
                    </a:lnTo>
                    <a:lnTo>
                      <a:pt x="19" y="75"/>
                    </a:lnTo>
                    <a:lnTo>
                      <a:pt x="44" y="21"/>
                    </a:lnTo>
                    <a:lnTo>
                      <a:pt x="46" y="75"/>
                    </a:lnTo>
                    <a:lnTo>
                      <a:pt x="63" y="75"/>
                    </a:lnTo>
                    <a:lnTo>
                      <a:pt x="98" y="0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îṩḷîde">
                <a:extLst>
                  <a:ext uri="{FF2B5EF4-FFF2-40B4-BE49-F238E27FC236}">
                    <a16:creationId xmlns:a16="http://schemas.microsoft.com/office/drawing/2014/main" id="{140F4660-673C-A944-A13F-2C3461A2EA90}"/>
                  </a:ext>
                </a:extLst>
              </p:cNvPr>
              <p:cNvSpPr/>
              <p:nvPr/>
            </p:nvSpPr>
            <p:spPr bwMode="auto">
              <a:xfrm>
                <a:off x="7135813" y="3521075"/>
                <a:ext cx="112713" cy="119063"/>
              </a:xfrm>
              <a:custGeom>
                <a:avLst/>
                <a:gdLst>
                  <a:gd name="T0" fmla="*/ 22 w 34"/>
                  <a:gd name="T1" fmla="*/ 20 h 36"/>
                  <a:gd name="T2" fmla="*/ 20 w 34"/>
                  <a:gd name="T3" fmla="*/ 26 h 36"/>
                  <a:gd name="T4" fmla="*/ 18 w 34"/>
                  <a:gd name="T5" fmla="*/ 29 h 36"/>
                  <a:gd name="T6" fmla="*/ 13 w 34"/>
                  <a:gd name="T7" fmla="*/ 30 h 36"/>
                  <a:gd name="T8" fmla="*/ 9 w 34"/>
                  <a:gd name="T9" fmla="*/ 29 h 36"/>
                  <a:gd name="T10" fmla="*/ 7 w 34"/>
                  <a:gd name="T11" fmla="*/ 25 h 36"/>
                  <a:gd name="T12" fmla="*/ 7 w 34"/>
                  <a:gd name="T13" fmla="*/ 24 h 36"/>
                  <a:gd name="T14" fmla="*/ 8 w 34"/>
                  <a:gd name="T15" fmla="*/ 19 h 36"/>
                  <a:gd name="T16" fmla="*/ 12 w 34"/>
                  <a:gd name="T17" fmla="*/ 0 h 36"/>
                  <a:gd name="T18" fmla="*/ 5 w 34"/>
                  <a:gd name="T19" fmla="*/ 0 h 36"/>
                  <a:gd name="T20" fmla="*/ 1 w 34"/>
                  <a:gd name="T21" fmla="*/ 19 h 36"/>
                  <a:gd name="T22" fmla="*/ 0 w 34"/>
                  <a:gd name="T23" fmla="*/ 23 h 36"/>
                  <a:gd name="T24" fmla="*/ 0 w 34"/>
                  <a:gd name="T25" fmla="*/ 25 h 36"/>
                  <a:gd name="T26" fmla="*/ 3 w 34"/>
                  <a:gd name="T27" fmla="*/ 33 h 36"/>
                  <a:gd name="T28" fmla="*/ 13 w 34"/>
                  <a:gd name="T29" fmla="*/ 36 h 36"/>
                  <a:gd name="T30" fmla="*/ 22 w 34"/>
                  <a:gd name="T31" fmla="*/ 34 h 36"/>
                  <a:gd name="T32" fmla="*/ 27 w 34"/>
                  <a:gd name="T33" fmla="*/ 29 h 36"/>
                  <a:gd name="T34" fmla="*/ 30 w 34"/>
                  <a:gd name="T35" fmla="*/ 20 h 36"/>
                  <a:gd name="T36" fmla="*/ 34 w 34"/>
                  <a:gd name="T37" fmla="*/ 0 h 36"/>
                  <a:gd name="T38" fmla="*/ 26 w 34"/>
                  <a:gd name="T39" fmla="*/ 0 h 36"/>
                  <a:gd name="T40" fmla="*/ 22 w 34"/>
                  <a:gd name="T41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6">
                    <a:moveTo>
                      <a:pt x="22" y="20"/>
                    </a:moveTo>
                    <a:cubicBezTo>
                      <a:pt x="22" y="23"/>
                      <a:pt x="21" y="25"/>
                      <a:pt x="20" y="26"/>
                    </a:cubicBezTo>
                    <a:cubicBezTo>
                      <a:pt x="20" y="28"/>
                      <a:pt x="19" y="29"/>
                      <a:pt x="18" y="29"/>
                    </a:cubicBezTo>
                    <a:cubicBezTo>
                      <a:pt x="17" y="30"/>
                      <a:pt x="15" y="30"/>
                      <a:pt x="13" y="30"/>
                    </a:cubicBezTo>
                    <a:cubicBezTo>
                      <a:pt x="11" y="30"/>
                      <a:pt x="10" y="30"/>
                      <a:pt x="9" y="29"/>
                    </a:cubicBezTo>
                    <a:cubicBezTo>
                      <a:pt x="8" y="28"/>
                      <a:pt x="7" y="27"/>
                      <a:pt x="7" y="25"/>
                    </a:cubicBezTo>
                    <a:cubicBezTo>
                      <a:pt x="7" y="25"/>
                      <a:pt x="7" y="25"/>
                      <a:pt x="7" y="24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21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0" y="29"/>
                      <a:pt x="1" y="31"/>
                      <a:pt x="3" y="33"/>
                    </a:cubicBezTo>
                    <a:cubicBezTo>
                      <a:pt x="6" y="35"/>
                      <a:pt x="9" y="36"/>
                      <a:pt x="13" y="36"/>
                    </a:cubicBezTo>
                    <a:cubicBezTo>
                      <a:pt x="16" y="36"/>
                      <a:pt x="19" y="36"/>
                      <a:pt x="22" y="34"/>
                    </a:cubicBezTo>
                    <a:cubicBezTo>
                      <a:pt x="24" y="33"/>
                      <a:pt x="25" y="31"/>
                      <a:pt x="27" y="29"/>
                    </a:cubicBezTo>
                    <a:cubicBezTo>
                      <a:pt x="28" y="27"/>
                      <a:pt x="29" y="24"/>
                      <a:pt x="30" y="2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6" y="0"/>
                      <a:pt x="26" y="0"/>
                      <a:pt x="26" y="0"/>
                    </a:cubicBezTo>
                    <a:lnTo>
                      <a:pt x="22" y="2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ṣḻîḑê">
                <a:extLst>
                  <a:ext uri="{FF2B5EF4-FFF2-40B4-BE49-F238E27FC236}">
                    <a16:creationId xmlns:a16="http://schemas.microsoft.com/office/drawing/2014/main" id="{50369904-CD71-8749-863C-228C6E3DEC8D}"/>
                  </a:ext>
                </a:extLst>
              </p:cNvPr>
              <p:cNvSpPr/>
              <p:nvPr/>
            </p:nvSpPr>
            <p:spPr bwMode="auto">
              <a:xfrm>
                <a:off x="7248526" y="3521075"/>
                <a:ext cx="114300" cy="119063"/>
              </a:xfrm>
              <a:custGeom>
                <a:avLst/>
                <a:gdLst>
                  <a:gd name="T0" fmla="*/ 58 w 72"/>
                  <a:gd name="T1" fmla="*/ 0 h 75"/>
                  <a:gd name="T2" fmla="*/ 52 w 72"/>
                  <a:gd name="T3" fmla="*/ 29 h 75"/>
                  <a:gd name="T4" fmla="*/ 22 w 72"/>
                  <a:gd name="T5" fmla="*/ 29 h 75"/>
                  <a:gd name="T6" fmla="*/ 29 w 72"/>
                  <a:gd name="T7" fmla="*/ 0 h 75"/>
                  <a:gd name="T8" fmla="*/ 14 w 72"/>
                  <a:gd name="T9" fmla="*/ 0 h 75"/>
                  <a:gd name="T10" fmla="*/ 0 w 72"/>
                  <a:gd name="T11" fmla="*/ 75 h 75"/>
                  <a:gd name="T12" fmla="*/ 14 w 72"/>
                  <a:gd name="T13" fmla="*/ 75 h 75"/>
                  <a:gd name="T14" fmla="*/ 20 w 72"/>
                  <a:gd name="T15" fmla="*/ 42 h 75"/>
                  <a:gd name="T16" fmla="*/ 50 w 72"/>
                  <a:gd name="T17" fmla="*/ 42 h 75"/>
                  <a:gd name="T18" fmla="*/ 43 w 72"/>
                  <a:gd name="T19" fmla="*/ 75 h 75"/>
                  <a:gd name="T20" fmla="*/ 58 w 72"/>
                  <a:gd name="T21" fmla="*/ 75 h 75"/>
                  <a:gd name="T22" fmla="*/ 72 w 72"/>
                  <a:gd name="T23" fmla="*/ 0 h 75"/>
                  <a:gd name="T24" fmla="*/ 58 w 72"/>
                  <a:gd name="T2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2" h="75">
                    <a:moveTo>
                      <a:pt x="58" y="0"/>
                    </a:moveTo>
                    <a:lnTo>
                      <a:pt x="52" y="29"/>
                    </a:lnTo>
                    <a:lnTo>
                      <a:pt x="22" y="29"/>
                    </a:lnTo>
                    <a:lnTo>
                      <a:pt x="29" y="0"/>
                    </a:lnTo>
                    <a:lnTo>
                      <a:pt x="14" y="0"/>
                    </a:lnTo>
                    <a:lnTo>
                      <a:pt x="0" y="75"/>
                    </a:lnTo>
                    <a:lnTo>
                      <a:pt x="14" y="75"/>
                    </a:lnTo>
                    <a:lnTo>
                      <a:pt x="20" y="42"/>
                    </a:lnTo>
                    <a:lnTo>
                      <a:pt x="50" y="42"/>
                    </a:lnTo>
                    <a:lnTo>
                      <a:pt x="43" y="75"/>
                    </a:lnTo>
                    <a:lnTo>
                      <a:pt x="58" y="75"/>
                    </a:lnTo>
                    <a:lnTo>
                      <a:pt x="72" y="0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ïṥlíḑê">
                <a:extLst>
                  <a:ext uri="{FF2B5EF4-FFF2-40B4-BE49-F238E27FC236}">
                    <a16:creationId xmlns:a16="http://schemas.microsoft.com/office/drawing/2014/main" id="{706D653C-5F76-8F48-98BD-1BB060D10B00}"/>
                  </a:ext>
                </a:extLst>
              </p:cNvPr>
              <p:cNvSpPr/>
              <p:nvPr/>
            </p:nvSpPr>
            <p:spPr bwMode="auto">
              <a:xfrm>
                <a:off x="7356476" y="3521075"/>
                <a:ext cx="112713" cy="119063"/>
              </a:xfrm>
              <a:custGeom>
                <a:avLst/>
                <a:gdLst>
                  <a:gd name="T0" fmla="*/ 42 w 71"/>
                  <a:gd name="T1" fmla="*/ 0 h 75"/>
                  <a:gd name="T2" fmla="*/ 0 w 71"/>
                  <a:gd name="T3" fmla="*/ 75 h 75"/>
                  <a:gd name="T4" fmla="*/ 15 w 71"/>
                  <a:gd name="T5" fmla="*/ 75 h 75"/>
                  <a:gd name="T6" fmla="*/ 23 w 71"/>
                  <a:gd name="T7" fmla="*/ 59 h 75"/>
                  <a:gd name="T8" fmla="*/ 54 w 71"/>
                  <a:gd name="T9" fmla="*/ 59 h 75"/>
                  <a:gd name="T10" fmla="*/ 56 w 71"/>
                  <a:gd name="T11" fmla="*/ 75 h 75"/>
                  <a:gd name="T12" fmla="*/ 71 w 71"/>
                  <a:gd name="T13" fmla="*/ 75 h 75"/>
                  <a:gd name="T14" fmla="*/ 58 w 71"/>
                  <a:gd name="T15" fmla="*/ 0 h 75"/>
                  <a:gd name="T16" fmla="*/ 42 w 71"/>
                  <a:gd name="T17" fmla="*/ 0 h 75"/>
                  <a:gd name="T18" fmla="*/ 29 w 71"/>
                  <a:gd name="T19" fmla="*/ 46 h 75"/>
                  <a:gd name="T20" fmla="*/ 48 w 71"/>
                  <a:gd name="T21" fmla="*/ 17 h 75"/>
                  <a:gd name="T22" fmla="*/ 52 w 71"/>
                  <a:gd name="T23" fmla="*/ 46 h 75"/>
                  <a:gd name="T24" fmla="*/ 29 w 71"/>
                  <a:gd name="T2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75">
                    <a:moveTo>
                      <a:pt x="42" y="0"/>
                    </a:moveTo>
                    <a:lnTo>
                      <a:pt x="0" y="75"/>
                    </a:lnTo>
                    <a:lnTo>
                      <a:pt x="15" y="75"/>
                    </a:lnTo>
                    <a:lnTo>
                      <a:pt x="23" y="59"/>
                    </a:lnTo>
                    <a:lnTo>
                      <a:pt x="54" y="59"/>
                    </a:lnTo>
                    <a:lnTo>
                      <a:pt x="56" y="75"/>
                    </a:lnTo>
                    <a:lnTo>
                      <a:pt x="71" y="75"/>
                    </a:lnTo>
                    <a:lnTo>
                      <a:pt x="58" y="0"/>
                    </a:lnTo>
                    <a:lnTo>
                      <a:pt x="42" y="0"/>
                    </a:lnTo>
                    <a:close/>
                    <a:moveTo>
                      <a:pt x="29" y="46"/>
                    </a:moveTo>
                    <a:lnTo>
                      <a:pt x="48" y="17"/>
                    </a:lnTo>
                    <a:lnTo>
                      <a:pt x="52" y="46"/>
                    </a:lnTo>
                    <a:lnTo>
                      <a:pt x="29" y="4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ş1íḋe">
                <a:extLst>
                  <a:ext uri="{FF2B5EF4-FFF2-40B4-BE49-F238E27FC236}">
                    <a16:creationId xmlns:a16="http://schemas.microsoft.com/office/drawing/2014/main" id="{78936F2B-312A-0941-A3A8-6658480E60DE}"/>
                  </a:ext>
                </a:extLst>
              </p:cNvPr>
              <p:cNvSpPr/>
              <p:nvPr/>
            </p:nvSpPr>
            <p:spPr bwMode="auto">
              <a:xfrm>
                <a:off x="7481888" y="3521075"/>
                <a:ext cx="119063" cy="119063"/>
              </a:xfrm>
              <a:custGeom>
                <a:avLst/>
                <a:gdLst>
                  <a:gd name="T0" fmla="*/ 50 w 75"/>
                  <a:gd name="T1" fmla="*/ 50 h 75"/>
                  <a:gd name="T2" fmla="*/ 31 w 75"/>
                  <a:gd name="T3" fmla="*/ 0 h 75"/>
                  <a:gd name="T4" fmla="*/ 17 w 75"/>
                  <a:gd name="T5" fmla="*/ 0 h 75"/>
                  <a:gd name="T6" fmla="*/ 0 w 75"/>
                  <a:gd name="T7" fmla="*/ 75 h 75"/>
                  <a:gd name="T8" fmla="*/ 15 w 75"/>
                  <a:gd name="T9" fmla="*/ 75 h 75"/>
                  <a:gd name="T10" fmla="*/ 25 w 75"/>
                  <a:gd name="T11" fmla="*/ 25 h 75"/>
                  <a:gd name="T12" fmla="*/ 46 w 75"/>
                  <a:gd name="T13" fmla="*/ 75 h 75"/>
                  <a:gd name="T14" fmla="*/ 58 w 75"/>
                  <a:gd name="T15" fmla="*/ 75 h 75"/>
                  <a:gd name="T16" fmla="*/ 75 w 75"/>
                  <a:gd name="T17" fmla="*/ 0 h 75"/>
                  <a:gd name="T18" fmla="*/ 61 w 75"/>
                  <a:gd name="T19" fmla="*/ 0 h 75"/>
                  <a:gd name="T20" fmla="*/ 50 w 75"/>
                  <a:gd name="T21" fmla="*/ 5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75">
                    <a:moveTo>
                      <a:pt x="50" y="50"/>
                    </a:moveTo>
                    <a:lnTo>
                      <a:pt x="31" y="0"/>
                    </a:lnTo>
                    <a:lnTo>
                      <a:pt x="17" y="0"/>
                    </a:lnTo>
                    <a:lnTo>
                      <a:pt x="0" y="75"/>
                    </a:lnTo>
                    <a:lnTo>
                      <a:pt x="15" y="75"/>
                    </a:lnTo>
                    <a:lnTo>
                      <a:pt x="25" y="25"/>
                    </a:lnTo>
                    <a:lnTo>
                      <a:pt x="46" y="75"/>
                    </a:lnTo>
                    <a:lnTo>
                      <a:pt x="58" y="75"/>
                    </a:lnTo>
                    <a:lnTo>
                      <a:pt x="75" y="0"/>
                    </a:lnTo>
                    <a:lnTo>
                      <a:pt x="61" y="0"/>
                    </a:lnTo>
                    <a:lnTo>
                      <a:pt x="50" y="5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ş1ïḋe">
                <a:extLst>
                  <a:ext uri="{FF2B5EF4-FFF2-40B4-BE49-F238E27FC236}">
                    <a16:creationId xmlns:a16="http://schemas.microsoft.com/office/drawing/2014/main" id="{1F0A9E6E-7BB3-8A4D-A749-E2F6A5B98B6C}"/>
                  </a:ext>
                </a:extLst>
              </p:cNvPr>
              <p:cNvSpPr/>
              <p:nvPr/>
            </p:nvSpPr>
            <p:spPr bwMode="auto">
              <a:xfrm>
                <a:off x="7653338" y="3521075"/>
                <a:ext cx="112713" cy="119063"/>
              </a:xfrm>
              <a:custGeom>
                <a:avLst/>
                <a:gdLst>
                  <a:gd name="T0" fmla="*/ 22 w 34"/>
                  <a:gd name="T1" fmla="*/ 20 h 36"/>
                  <a:gd name="T2" fmla="*/ 20 w 34"/>
                  <a:gd name="T3" fmla="*/ 26 h 36"/>
                  <a:gd name="T4" fmla="*/ 18 w 34"/>
                  <a:gd name="T5" fmla="*/ 29 h 36"/>
                  <a:gd name="T6" fmla="*/ 13 w 34"/>
                  <a:gd name="T7" fmla="*/ 30 h 36"/>
                  <a:gd name="T8" fmla="*/ 9 w 34"/>
                  <a:gd name="T9" fmla="*/ 29 h 36"/>
                  <a:gd name="T10" fmla="*/ 7 w 34"/>
                  <a:gd name="T11" fmla="*/ 25 h 36"/>
                  <a:gd name="T12" fmla="*/ 7 w 34"/>
                  <a:gd name="T13" fmla="*/ 24 h 36"/>
                  <a:gd name="T14" fmla="*/ 8 w 34"/>
                  <a:gd name="T15" fmla="*/ 19 h 36"/>
                  <a:gd name="T16" fmla="*/ 12 w 34"/>
                  <a:gd name="T17" fmla="*/ 0 h 36"/>
                  <a:gd name="T18" fmla="*/ 5 w 34"/>
                  <a:gd name="T19" fmla="*/ 0 h 36"/>
                  <a:gd name="T20" fmla="*/ 1 w 34"/>
                  <a:gd name="T21" fmla="*/ 19 h 36"/>
                  <a:gd name="T22" fmla="*/ 0 w 34"/>
                  <a:gd name="T23" fmla="*/ 23 h 36"/>
                  <a:gd name="T24" fmla="*/ 0 w 34"/>
                  <a:gd name="T25" fmla="*/ 25 h 36"/>
                  <a:gd name="T26" fmla="*/ 3 w 34"/>
                  <a:gd name="T27" fmla="*/ 33 h 36"/>
                  <a:gd name="T28" fmla="*/ 13 w 34"/>
                  <a:gd name="T29" fmla="*/ 36 h 36"/>
                  <a:gd name="T30" fmla="*/ 22 w 34"/>
                  <a:gd name="T31" fmla="*/ 34 h 36"/>
                  <a:gd name="T32" fmla="*/ 27 w 34"/>
                  <a:gd name="T33" fmla="*/ 29 h 36"/>
                  <a:gd name="T34" fmla="*/ 30 w 34"/>
                  <a:gd name="T35" fmla="*/ 20 h 36"/>
                  <a:gd name="T36" fmla="*/ 34 w 34"/>
                  <a:gd name="T37" fmla="*/ 0 h 36"/>
                  <a:gd name="T38" fmla="*/ 26 w 34"/>
                  <a:gd name="T39" fmla="*/ 0 h 36"/>
                  <a:gd name="T40" fmla="*/ 22 w 34"/>
                  <a:gd name="T41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6">
                    <a:moveTo>
                      <a:pt x="22" y="20"/>
                    </a:moveTo>
                    <a:cubicBezTo>
                      <a:pt x="22" y="23"/>
                      <a:pt x="21" y="25"/>
                      <a:pt x="20" y="26"/>
                    </a:cubicBezTo>
                    <a:cubicBezTo>
                      <a:pt x="20" y="28"/>
                      <a:pt x="19" y="29"/>
                      <a:pt x="18" y="29"/>
                    </a:cubicBezTo>
                    <a:cubicBezTo>
                      <a:pt x="17" y="30"/>
                      <a:pt x="15" y="30"/>
                      <a:pt x="13" y="30"/>
                    </a:cubicBezTo>
                    <a:cubicBezTo>
                      <a:pt x="11" y="30"/>
                      <a:pt x="10" y="30"/>
                      <a:pt x="9" y="29"/>
                    </a:cubicBezTo>
                    <a:cubicBezTo>
                      <a:pt x="8" y="28"/>
                      <a:pt x="7" y="27"/>
                      <a:pt x="7" y="25"/>
                    </a:cubicBezTo>
                    <a:cubicBezTo>
                      <a:pt x="7" y="25"/>
                      <a:pt x="7" y="25"/>
                      <a:pt x="7" y="24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21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0" y="29"/>
                      <a:pt x="1" y="31"/>
                      <a:pt x="3" y="33"/>
                    </a:cubicBezTo>
                    <a:cubicBezTo>
                      <a:pt x="6" y="35"/>
                      <a:pt x="9" y="36"/>
                      <a:pt x="13" y="36"/>
                    </a:cubicBezTo>
                    <a:cubicBezTo>
                      <a:pt x="16" y="36"/>
                      <a:pt x="19" y="36"/>
                      <a:pt x="22" y="34"/>
                    </a:cubicBezTo>
                    <a:cubicBezTo>
                      <a:pt x="24" y="33"/>
                      <a:pt x="25" y="31"/>
                      <a:pt x="27" y="29"/>
                    </a:cubicBezTo>
                    <a:cubicBezTo>
                      <a:pt x="28" y="27"/>
                      <a:pt x="29" y="24"/>
                      <a:pt x="30" y="2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6" y="0"/>
                      <a:pt x="26" y="0"/>
                      <a:pt x="26" y="0"/>
                    </a:cubicBezTo>
                    <a:lnTo>
                      <a:pt x="22" y="2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šlídè">
                <a:extLst>
                  <a:ext uri="{FF2B5EF4-FFF2-40B4-BE49-F238E27FC236}">
                    <a16:creationId xmlns:a16="http://schemas.microsoft.com/office/drawing/2014/main" id="{A9A41216-6648-C348-9C45-AEE996C8EAFD}"/>
                  </a:ext>
                </a:extLst>
              </p:cNvPr>
              <p:cNvSpPr/>
              <p:nvPr/>
            </p:nvSpPr>
            <p:spPr bwMode="auto">
              <a:xfrm>
                <a:off x="7766051" y="3521075"/>
                <a:ext cx="115888" cy="119063"/>
              </a:xfrm>
              <a:custGeom>
                <a:avLst/>
                <a:gdLst>
                  <a:gd name="T0" fmla="*/ 58 w 73"/>
                  <a:gd name="T1" fmla="*/ 0 h 75"/>
                  <a:gd name="T2" fmla="*/ 50 w 73"/>
                  <a:gd name="T3" fmla="*/ 50 h 75"/>
                  <a:gd name="T4" fmla="*/ 29 w 73"/>
                  <a:gd name="T5" fmla="*/ 0 h 75"/>
                  <a:gd name="T6" fmla="*/ 15 w 73"/>
                  <a:gd name="T7" fmla="*/ 0 h 75"/>
                  <a:gd name="T8" fmla="*/ 0 w 73"/>
                  <a:gd name="T9" fmla="*/ 75 h 75"/>
                  <a:gd name="T10" fmla="*/ 13 w 73"/>
                  <a:gd name="T11" fmla="*/ 75 h 75"/>
                  <a:gd name="T12" fmla="*/ 23 w 73"/>
                  <a:gd name="T13" fmla="*/ 25 h 75"/>
                  <a:gd name="T14" fmla="*/ 44 w 73"/>
                  <a:gd name="T15" fmla="*/ 75 h 75"/>
                  <a:gd name="T16" fmla="*/ 58 w 73"/>
                  <a:gd name="T17" fmla="*/ 75 h 75"/>
                  <a:gd name="T18" fmla="*/ 73 w 73"/>
                  <a:gd name="T19" fmla="*/ 0 h 75"/>
                  <a:gd name="T20" fmla="*/ 58 w 73"/>
                  <a:gd name="T2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75">
                    <a:moveTo>
                      <a:pt x="58" y="0"/>
                    </a:moveTo>
                    <a:lnTo>
                      <a:pt x="50" y="50"/>
                    </a:lnTo>
                    <a:lnTo>
                      <a:pt x="29" y="0"/>
                    </a:lnTo>
                    <a:lnTo>
                      <a:pt x="15" y="0"/>
                    </a:lnTo>
                    <a:lnTo>
                      <a:pt x="0" y="75"/>
                    </a:lnTo>
                    <a:lnTo>
                      <a:pt x="13" y="75"/>
                    </a:lnTo>
                    <a:lnTo>
                      <a:pt x="23" y="25"/>
                    </a:lnTo>
                    <a:lnTo>
                      <a:pt x="44" y="75"/>
                    </a:lnTo>
                    <a:lnTo>
                      <a:pt x="58" y="75"/>
                    </a:lnTo>
                    <a:lnTo>
                      <a:pt x="73" y="0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îṣḻîďe">
                <a:extLst>
                  <a:ext uri="{FF2B5EF4-FFF2-40B4-BE49-F238E27FC236}">
                    <a16:creationId xmlns:a16="http://schemas.microsoft.com/office/drawing/2014/main" id="{137CA027-FEE4-2140-A8E3-3F87792753EA}"/>
                  </a:ext>
                </a:extLst>
              </p:cNvPr>
              <p:cNvSpPr/>
              <p:nvPr/>
            </p:nvSpPr>
            <p:spPr bwMode="auto">
              <a:xfrm>
                <a:off x="7881938" y="3521075"/>
                <a:ext cx="49213" cy="119063"/>
              </a:xfrm>
              <a:custGeom>
                <a:avLst/>
                <a:gdLst>
                  <a:gd name="T0" fmla="*/ 0 w 31"/>
                  <a:gd name="T1" fmla="*/ 75 h 75"/>
                  <a:gd name="T2" fmla="*/ 14 w 31"/>
                  <a:gd name="T3" fmla="*/ 75 h 75"/>
                  <a:gd name="T4" fmla="*/ 31 w 31"/>
                  <a:gd name="T5" fmla="*/ 0 h 75"/>
                  <a:gd name="T6" fmla="*/ 14 w 31"/>
                  <a:gd name="T7" fmla="*/ 0 h 75"/>
                  <a:gd name="T8" fmla="*/ 0 w 3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75">
                    <a:moveTo>
                      <a:pt x="0" y="75"/>
                    </a:moveTo>
                    <a:lnTo>
                      <a:pt x="14" y="75"/>
                    </a:lnTo>
                    <a:lnTo>
                      <a:pt x="31" y="0"/>
                    </a:lnTo>
                    <a:lnTo>
                      <a:pt x="14" y="0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íŝḻiḋè">
                <a:extLst>
                  <a:ext uri="{FF2B5EF4-FFF2-40B4-BE49-F238E27FC236}">
                    <a16:creationId xmlns:a16="http://schemas.microsoft.com/office/drawing/2014/main" id="{63CE211D-B72B-A749-AD93-6DED94C6D349}"/>
                  </a:ext>
                </a:extLst>
              </p:cNvPr>
              <p:cNvSpPr/>
              <p:nvPr/>
            </p:nvSpPr>
            <p:spPr bwMode="auto">
              <a:xfrm>
                <a:off x="7940676" y="3521075"/>
                <a:ext cx="109538" cy="119063"/>
              </a:xfrm>
              <a:custGeom>
                <a:avLst/>
                <a:gdLst>
                  <a:gd name="T0" fmla="*/ 54 w 69"/>
                  <a:gd name="T1" fmla="*/ 0 h 75"/>
                  <a:gd name="T2" fmla="*/ 23 w 69"/>
                  <a:gd name="T3" fmla="*/ 57 h 75"/>
                  <a:gd name="T4" fmla="*/ 15 w 69"/>
                  <a:gd name="T5" fmla="*/ 0 h 75"/>
                  <a:gd name="T6" fmla="*/ 0 w 69"/>
                  <a:gd name="T7" fmla="*/ 0 h 75"/>
                  <a:gd name="T8" fmla="*/ 13 w 69"/>
                  <a:gd name="T9" fmla="*/ 75 h 75"/>
                  <a:gd name="T10" fmla="*/ 29 w 69"/>
                  <a:gd name="T11" fmla="*/ 75 h 75"/>
                  <a:gd name="T12" fmla="*/ 69 w 69"/>
                  <a:gd name="T13" fmla="*/ 0 h 75"/>
                  <a:gd name="T14" fmla="*/ 54 w 69"/>
                  <a:gd name="T1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75">
                    <a:moveTo>
                      <a:pt x="54" y="0"/>
                    </a:moveTo>
                    <a:lnTo>
                      <a:pt x="23" y="57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13" y="75"/>
                    </a:lnTo>
                    <a:lnTo>
                      <a:pt x="29" y="75"/>
                    </a:lnTo>
                    <a:lnTo>
                      <a:pt x="69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$ḷíďé">
                <a:extLst>
                  <a:ext uri="{FF2B5EF4-FFF2-40B4-BE49-F238E27FC236}">
                    <a16:creationId xmlns:a16="http://schemas.microsoft.com/office/drawing/2014/main" id="{1C38CB20-D424-0B4F-B12E-68CA3FBD720C}"/>
                  </a:ext>
                </a:extLst>
              </p:cNvPr>
              <p:cNvSpPr/>
              <p:nvPr/>
            </p:nvSpPr>
            <p:spPr bwMode="auto">
              <a:xfrm>
                <a:off x="8037513" y="3521075"/>
                <a:ext cx="111125" cy="119063"/>
              </a:xfrm>
              <a:custGeom>
                <a:avLst/>
                <a:gdLst>
                  <a:gd name="T0" fmla="*/ 68 w 70"/>
                  <a:gd name="T1" fmla="*/ 12 h 75"/>
                  <a:gd name="T2" fmla="*/ 70 w 70"/>
                  <a:gd name="T3" fmla="*/ 0 h 75"/>
                  <a:gd name="T4" fmla="*/ 16 w 70"/>
                  <a:gd name="T5" fmla="*/ 0 h 75"/>
                  <a:gd name="T6" fmla="*/ 0 w 70"/>
                  <a:gd name="T7" fmla="*/ 75 h 75"/>
                  <a:gd name="T8" fmla="*/ 58 w 70"/>
                  <a:gd name="T9" fmla="*/ 75 h 75"/>
                  <a:gd name="T10" fmla="*/ 60 w 70"/>
                  <a:gd name="T11" fmla="*/ 63 h 75"/>
                  <a:gd name="T12" fmla="*/ 16 w 70"/>
                  <a:gd name="T13" fmla="*/ 63 h 75"/>
                  <a:gd name="T14" fmla="*/ 22 w 70"/>
                  <a:gd name="T15" fmla="*/ 42 h 75"/>
                  <a:gd name="T16" fmla="*/ 60 w 70"/>
                  <a:gd name="T17" fmla="*/ 42 h 75"/>
                  <a:gd name="T18" fmla="*/ 62 w 70"/>
                  <a:gd name="T19" fmla="*/ 29 h 75"/>
                  <a:gd name="T20" fmla="*/ 24 w 70"/>
                  <a:gd name="T21" fmla="*/ 29 h 75"/>
                  <a:gd name="T22" fmla="*/ 29 w 70"/>
                  <a:gd name="T23" fmla="*/ 12 h 75"/>
                  <a:gd name="T24" fmla="*/ 68 w 70"/>
                  <a:gd name="T25" fmla="*/ 1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75">
                    <a:moveTo>
                      <a:pt x="68" y="12"/>
                    </a:moveTo>
                    <a:lnTo>
                      <a:pt x="70" y="0"/>
                    </a:lnTo>
                    <a:lnTo>
                      <a:pt x="16" y="0"/>
                    </a:lnTo>
                    <a:lnTo>
                      <a:pt x="0" y="75"/>
                    </a:lnTo>
                    <a:lnTo>
                      <a:pt x="58" y="75"/>
                    </a:lnTo>
                    <a:lnTo>
                      <a:pt x="60" y="63"/>
                    </a:lnTo>
                    <a:lnTo>
                      <a:pt x="16" y="63"/>
                    </a:lnTo>
                    <a:lnTo>
                      <a:pt x="22" y="42"/>
                    </a:lnTo>
                    <a:lnTo>
                      <a:pt x="60" y="42"/>
                    </a:lnTo>
                    <a:lnTo>
                      <a:pt x="62" y="29"/>
                    </a:lnTo>
                    <a:lnTo>
                      <a:pt x="24" y="29"/>
                    </a:lnTo>
                    <a:lnTo>
                      <a:pt x="29" y="12"/>
                    </a:lnTo>
                    <a:lnTo>
                      <a:pt x="68" y="1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ṡlîďe">
                <a:extLst>
                  <a:ext uri="{FF2B5EF4-FFF2-40B4-BE49-F238E27FC236}">
                    <a16:creationId xmlns:a16="http://schemas.microsoft.com/office/drawing/2014/main" id="{E35953D1-326D-FF47-BC0F-F7CCC1AFF89C}"/>
                  </a:ext>
                </a:extLst>
              </p:cNvPr>
              <p:cNvSpPr/>
              <p:nvPr/>
            </p:nvSpPr>
            <p:spPr bwMode="auto">
              <a:xfrm>
                <a:off x="8145463" y="3521075"/>
                <a:ext cx="115888" cy="119063"/>
              </a:xfrm>
              <a:custGeom>
                <a:avLst/>
                <a:gdLst>
                  <a:gd name="T0" fmla="*/ 30 w 35"/>
                  <a:gd name="T1" fmla="*/ 1 h 36"/>
                  <a:gd name="T2" fmla="*/ 24 w 35"/>
                  <a:gd name="T3" fmla="*/ 0 h 36"/>
                  <a:gd name="T4" fmla="*/ 8 w 35"/>
                  <a:gd name="T5" fmla="*/ 0 h 36"/>
                  <a:gd name="T6" fmla="*/ 0 w 35"/>
                  <a:gd name="T7" fmla="*/ 36 h 36"/>
                  <a:gd name="T8" fmla="*/ 8 w 35"/>
                  <a:gd name="T9" fmla="*/ 36 h 36"/>
                  <a:gd name="T10" fmla="*/ 11 w 35"/>
                  <a:gd name="T11" fmla="*/ 21 h 36"/>
                  <a:gd name="T12" fmla="*/ 14 w 35"/>
                  <a:gd name="T13" fmla="*/ 21 h 36"/>
                  <a:gd name="T14" fmla="*/ 17 w 35"/>
                  <a:gd name="T15" fmla="*/ 22 h 36"/>
                  <a:gd name="T16" fmla="*/ 21 w 35"/>
                  <a:gd name="T17" fmla="*/ 26 h 36"/>
                  <a:gd name="T18" fmla="*/ 24 w 35"/>
                  <a:gd name="T19" fmla="*/ 36 h 36"/>
                  <a:gd name="T20" fmla="*/ 32 w 35"/>
                  <a:gd name="T21" fmla="*/ 36 h 36"/>
                  <a:gd name="T22" fmla="*/ 27 w 35"/>
                  <a:gd name="T23" fmla="*/ 24 h 36"/>
                  <a:gd name="T24" fmla="*/ 24 w 35"/>
                  <a:gd name="T25" fmla="*/ 21 h 36"/>
                  <a:gd name="T26" fmla="*/ 32 w 35"/>
                  <a:gd name="T27" fmla="*/ 17 h 36"/>
                  <a:gd name="T28" fmla="*/ 35 w 35"/>
                  <a:gd name="T29" fmla="*/ 9 h 36"/>
                  <a:gd name="T30" fmla="*/ 34 w 35"/>
                  <a:gd name="T31" fmla="*/ 4 h 36"/>
                  <a:gd name="T32" fmla="*/ 30 w 35"/>
                  <a:gd name="T33" fmla="*/ 1 h 36"/>
                  <a:gd name="T34" fmla="*/ 27 w 35"/>
                  <a:gd name="T35" fmla="*/ 13 h 36"/>
                  <a:gd name="T36" fmla="*/ 24 w 35"/>
                  <a:gd name="T37" fmla="*/ 15 h 36"/>
                  <a:gd name="T38" fmla="*/ 16 w 35"/>
                  <a:gd name="T39" fmla="*/ 16 h 36"/>
                  <a:gd name="T40" fmla="*/ 12 w 35"/>
                  <a:gd name="T41" fmla="*/ 16 h 36"/>
                  <a:gd name="T42" fmla="*/ 14 w 35"/>
                  <a:gd name="T43" fmla="*/ 6 h 36"/>
                  <a:gd name="T44" fmla="*/ 22 w 35"/>
                  <a:gd name="T45" fmla="*/ 6 h 36"/>
                  <a:gd name="T46" fmla="*/ 26 w 35"/>
                  <a:gd name="T47" fmla="*/ 7 h 36"/>
                  <a:gd name="T48" fmla="*/ 28 w 35"/>
                  <a:gd name="T49" fmla="*/ 10 h 36"/>
                  <a:gd name="T50" fmla="*/ 27 w 35"/>
                  <a:gd name="T51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" h="36">
                    <a:moveTo>
                      <a:pt x="30" y="1"/>
                    </a:moveTo>
                    <a:cubicBezTo>
                      <a:pt x="28" y="0"/>
                      <a:pt x="26" y="0"/>
                      <a:pt x="24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5" y="21"/>
                      <a:pt x="17" y="21"/>
                      <a:pt x="17" y="22"/>
                    </a:cubicBezTo>
                    <a:cubicBezTo>
                      <a:pt x="18" y="22"/>
                      <a:pt x="20" y="24"/>
                      <a:pt x="21" y="26"/>
                    </a:cubicBezTo>
                    <a:cubicBezTo>
                      <a:pt x="22" y="31"/>
                      <a:pt x="24" y="34"/>
                      <a:pt x="24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0" y="31"/>
                      <a:pt x="28" y="27"/>
                      <a:pt x="27" y="24"/>
                    </a:cubicBezTo>
                    <a:cubicBezTo>
                      <a:pt x="26" y="23"/>
                      <a:pt x="25" y="21"/>
                      <a:pt x="24" y="21"/>
                    </a:cubicBezTo>
                    <a:cubicBezTo>
                      <a:pt x="28" y="20"/>
                      <a:pt x="30" y="19"/>
                      <a:pt x="32" y="17"/>
                    </a:cubicBezTo>
                    <a:cubicBezTo>
                      <a:pt x="34" y="15"/>
                      <a:pt x="35" y="13"/>
                      <a:pt x="35" y="9"/>
                    </a:cubicBezTo>
                    <a:cubicBezTo>
                      <a:pt x="35" y="7"/>
                      <a:pt x="34" y="6"/>
                      <a:pt x="34" y="4"/>
                    </a:cubicBezTo>
                    <a:cubicBezTo>
                      <a:pt x="33" y="3"/>
                      <a:pt x="31" y="2"/>
                      <a:pt x="30" y="1"/>
                    </a:cubicBezTo>
                    <a:close/>
                    <a:moveTo>
                      <a:pt x="27" y="13"/>
                    </a:moveTo>
                    <a:cubicBezTo>
                      <a:pt x="26" y="14"/>
                      <a:pt x="25" y="14"/>
                      <a:pt x="24" y="15"/>
                    </a:cubicBezTo>
                    <a:cubicBezTo>
                      <a:pt x="22" y="15"/>
                      <a:pt x="20" y="16"/>
                      <a:pt x="16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4" y="6"/>
                      <a:pt x="25" y="6"/>
                      <a:pt x="26" y="7"/>
                    </a:cubicBezTo>
                    <a:cubicBezTo>
                      <a:pt x="27" y="7"/>
                      <a:pt x="28" y="8"/>
                      <a:pt x="28" y="10"/>
                    </a:cubicBezTo>
                    <a:cubicBezTo>
                      <a:pt x="28" y="11"/>
                      <a:pt x="27" y="12"/>
                      <a:pt x="27" y="13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ïşľîḍé">
                <a:extLst>
                  <a:ext uri="{FF2B5EF4-FFF2-40B4-BE49-F238E27FC236}">
                    <a16:creationId xmlns:a16="http://schemas.microsoft.com/office/drawing/2014/main" id="{1BC439C6-238A-2044-9550-78187EE6D435}"/>
                  </a:ext>
                </a:extLst>
              </p:cNvPr>
              <p:cNvSpPr/>
              <p:nvPr/>
            </p:nvSpPr>
            <p:spPr bwMode="auto">
              <a:xfrm>
                <a:off x="8267701" y="3521075"/>
                <a:ext cx="98425" cy="119063"/>
              </a:xfrm>
              <a:custGeom>
                <a:avLst/>
                <a:gdLst>
                  <a:gd name="T0" fmla="*/ 17 w 30"/>
                  <a:gd name="T1" fmla="*/ 5 h 36"/>
                  <a:gd name="T2" fmla="*/ 22 w 30"/>
                  <a:gd name="T3" fmla="*/ 7 h 36"/>
                  <a:gd name="T4" fmla="*/ 23 w 30"/>
                  <a:gd name="T5" fmla="*/ 11 h 36"/>
                  <a:gd name="T6" fmla="*/ 30 w 30"/>
                  <a:gd name="T7" fmla="*/ 10 h 36"/>
                  <a:gd name="T8" fmla="*/ 27 w 30"/>
                  <a:gd name="T9" fmla="*/ 3 h 36"/>
                  <a:gd name="T10" fmla="*/ 17 w 30"/>
                  <a:gd name="T11" fmla="*/ 0 h 36"/>
                  <a:gd name="T12" fmla="*/ 8 w 30"/>
                  <a:gd name="T13" fmla="*/ 3 h 36"/>
                  <a:gd name="T14" fmla="*/ 4 w 30"/>
                  <a:gd name="T15" fmla="*/ 10 h 36"/>
                  <a:gd name="T16" fmla="*/ 6 w 30"/>
                  <a:gd name="T17" fmla="*/ 14 h 36"/>
                  <a:gd name="T18" fmla="*/ 8 w 30"/>
                  <a:gd name="T19" fmla="*/ 18 h 36"/>
                  <a:gd name="T20" fmla="*/ 15 w 30"/>
                  <a:gd name="T21" fmla="*/ 21 h 36"/>
                  <a:gd name="T22" fmla="*/ 20 w 30"/>
                  <a:gd name="T23" fmla="*/ 23 h 36"/>
                  <a:gd name="T24" fmla="*/ 21 w 30"/>
                  <a:gd name="T25" fmla="*/ 26 h 36"/>
                  <a:gd name="T26" fmla="*/ 19 w 30"/>
                  <a:gd name="T27" fmla="*/ 29 h 36"/>
                  <a:gd name="T28" fmla="*/ 14 w 30"/>
                  <a:gd name="T29" fmla="*/ 30 h 36"/>
                  <a:gd name="T30" fmla="*/ 8 w 30"/>
                  <a:gd name="T31" fmla="*/ 28 h 36"/>
                  <a:gd name="T32" fmla="*/ 7 w 30"/>
                  <a:gd name="T33" fmla="*/ 24 h 36"/>
                  <a:gd name="T34" fmla="*/ 0 w 30"/>
                  <a:gd name="T35" fmla="*/ 24 h 36"/>
                  <a:gd name="T36" fmla="*/ 1 w 30"/>
                  <a:gd name="T37" fmla="*/ 30 h 36"/>
                  <a:gd name="T38" fmla="*/ 6 w 30"/>
                  <a:gd name="T39" fmla="*/ 35 h 36"/>
                  <a:gd name="T40" fmla="*/ 14 w 30"/>
                  <a:gd name="T41" fmla="*/ 36 h 36"/>
                  <a:gd name="T42" fmla="*/ 24 w 30"/>
                  <a:gd name="T43" fmla="*/ 33 h 36"/>
                  <a:gd name="T44" fmla="*/ 28 w 30"/>
                  <a:gd name="T45" fmla="*/ 25 h 36"/>
                  <a:gd name="T46" fmla="*/ 26 w 30"/>
                  <a:gd name="T47" fmla="*/ 19 h 36"/>
                  <a:gd name="T48" fmla="*/ 18 w 30"/>
                  <a:gd name="T49" fmla="*/ 14 h 36"/>
                  <a:gd name="T50" fmla="*/ 13 w 30"/>
                  <a:gd name="T51" fmla="*/ 12 h 36"/>
                  <a:gd name="T52" fmla="*/ 11 w 30"/>
                  <a:gd name="T53" fmla="*/ 9 h 36"/>
                  <a:gd name="T54" fmla="*/ 13 w 30"/>
                  <a:gd name="T55" fmla="*/ 6 h 36"/>
                  <a:gd name="T56" fmla="*/ 17 w 30"/>
                  <a:gd name="T57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0" h="36">
                    <a:moveTo>
                      <a:pt x="17" y="5"/>
                    </a:moveTo>
                    <a:cubicBezTo>
                      <a:pt x="19" y="5"/>
                      <a:pt x="21" y="6"/>
                      <a:pt x="22" y="7"/>
                    </a:cubicBezTo>
                    <a:cubicBezTo>
                      <a:pt x="23" y="8"/>
                      <a:pt x="23" y="9"/>
                      <a:pt x="23" y="11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7"/>
                      <a:pt x="29" y="4"/>
                      <a:pt x="27" y="3"/>
                    </a:cubicBezTo>
                    <a:cubicBezTo>
                      <a:pt x="24" y="1"/>
                      <a:pt x="21" y="0"/>
                      <a:pt x="17" y="0"/>
                    </a:cubicBezTo>
                    <a:cubicBezTo>
                      <a:pt x="13" y="0"/>
                      <a:pt x="10" y="1"/>
                      <a:pt x="8" y="3"/>
                    </a:cubicBezTo>
                    <a:cubicBezTo>
                      <a:pt x="5" y="5"/>
                      <a:pt x="4" y="7"/>
                      <a:pt x="4" y="10"/>
                    </a:cubicBezTo>
                    <a:cubicBezTo>
                      <a:pt x="4" y="12"/>
                      <a:pt x="5" y="13"/>
                      <a:pt x="6" y="14"/>
                    </a:cubicBezTo>
                    <a:cubicBezTo>
                      <a:pt x="6" y="16"/>
                      <a:pt x="7" y="17"/>
                      <a:pt x="8" y="18"/>
                    </a:cubicBezTo>
                    <a:cubicBezTo>
                      <a:pt x="10" y="18"/>
                      <a:pt x="12" y="19"/>
                      <a:pt x="15" y="21"/>
                    </a:cubicBezTo>
                    <a:cubicBezTo>
                      <a:pt x="17" y="22"/>
                      <a:pt x="19" y="23"/>
                      <a:pt x="20" y="23"/>
                    </a:cubicBezTo>
                    <a:cubicBezTo>
                      <a:pt x="20" y="24"/>
                      <a:pt x="21" y="25"/>
                      <a:pt x="21" y="26"/>
                    </a:cubicBezTo>
                    <a:cubicBezTo>
                      <a:pt x="21" y="27"/>
                      <a:pt x="20" y="28"/>
                      <a:pt x="19" y="29"/>
                    </a:cubicBezTo>
                    <a:cubicBezTo>
                      <a:pt x="18" y="30"/>
                      <a:pt x="16" y="30"/>
                      <a:pt x="14" y="30"/>
                    </a:cubicBezTo>
                    <a:cubicBezTo>
                      <a:pt x="11" y="30"/>
                      <a:pt x="9" y="30"/>
                      <a:pt x="8" y="28"/>
                    </a:cubicBezTo>
                    <a:cubicBezTo>
                      <a:pt x="8" y="28"/>
                      <a:pt x="7" y="26"/>
                      <a:pt x="7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7"/>
                      <a:pt x="0" y="29"/>
                      <a:pt x="1" y="30"/>
                    </a:cubicBezTo>
                    <a:cubicBezTo>
                      <a:pt x="2" y="32"/>
                      <a:pt x="4" y="34"/>
                      <a:pt x="6" y="35"/>
                    </a:cubicBezTo>
                    <a:cubicBezTo>
                      <a:pt x="8" y="36"/>
                      <a:pt x="11" y="36"/>
                      <a:pt x="14" y="36"/>
                    </a:cubicBezTo>
                    <a:cubicBezTo>
                      <a:pt x="18" y="36"/>
                      <a:pt x="22" y="35"/>
                      <a:pt x="24" y="33"/>
                    </a:cubicBezTo>
                    <a:cubicBezTo>
                      <a:pt x="27" y="31"/>
                      <a:pt x="28" y="28"/>
                      <a:pt x="28" y="25"/>
                    </a:cubicBezTo>
                    <a:cubicBezTo>
                      <a:pt x="28" y="22"/>
                      <a:pt x="27" y="20"/>
                      <a:pt x="26" y="19"/>
                    </a:cubicBezTo>
                    <a:cubicBezTo>
                      <a:pt x="25" y="18"/>
                      <a:pt x="22" y="16"/>
                      <a:pt x="18" y="14"/>
                    </a:cubicBezTo>
                    <a:cubicBezTo>
                      <a:pt x="15" y="13"/>
                      <a:pt x="13" y="12"/>
                      <a:pt x="13" y="12"/>
                    </a:cubicBezTo>
                    <a:cubicBezTo>
                      <a:pt x="12" y="11"/>
                      <a:pt x="11" y="10"/>
                      <a:pt x="11" y="9"/>
                    </a:cubicBezTo>
                    <a:cubicBezTo>
                      <a:pt x="11" y="8"/>
                      <a:pt x="12" y="7"/>
                      <a:pt x="13" y="6"/>
                    </a:cubicBezTo>
                    <a:cubicBezTo>
                      <a:pt x="14" y="6"/>
                      <a:pt x="15" y="5"/>
                      <a:pt x="17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ṩľîďe">
                <a:extLst>
                  <a:ext uri="{FF2B5EF4-FFF2-40B4-BE49-F238E27FC236}">
                    <a16:creationId xmlns:a16="http://schemas.microsoft.com/office/drawing/2014/main" id="{EE0B1140-ABB4-9046-B79E-529C54589436}"/>
                  </a:ext>
                </a:extLst>
              </p:cNvPr>
              <p:cNvSpPr/>
              <p:nvPr/>
            </p:nvSpPr>
            <p:spPr bwMode="auto">
              <a:xfrm>
                <a:off x="8374063" y="3521075"/>
                <a:ext cx="46038" cy="119063"/>
              </a:xfrm>
              <a:custGeom>
                <a:avLst/>
                <a:gdLst>
                  <a:gd name="T0" fmla="*/ 0 w 29"/>
                  <a:gd name="T1" fmla="*/ 75 h 75"/>
                  <a:gd name="T2" fmla="*/ 14 w 29"/>
                  <a:gd name="T3" fmla="*/ 75 h 75"/>
                  <a:gd name="T4" fmla="*/ 29 w 29"/>
                  <a:gd name="T5" fmla="*/ 0 h 75"/>
                  <a:gd name="T6" fmla="*/ 14 w 29"/>
                  <a:gd name="T7" fmla="*/ 0 h 75"/>
                  <a:gd name="T8" fmla="*/ 0 w 29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75">
                    <a:moveTo>
                      <a:pt x="0" y="75"/>
                    </a:moveTo>
                    <a:lnTo>
                      <a:pt x="14" y="75"/>
                    </a:lnTo>
                    <a:lnTo>
                      <a:pt x="29" y="0"/>
                    </a:lnTo>
                    <a:lnTo>
                      <a:pt x="14" y="0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iS1idè">
                <a:extLst>
                  <a:ext uri="{FF2B5EF4-FFF2-40B4-BE49-F238E27FC236}">
                    <a16:creationId xmlns:a16="http://schemas.microsoft.com/office/drawing/2014/main" id="{091298CC-A27D-964E-9951-5164432C1683}"/>
                  </a:ext>
                </a:extLst>
              </p:cNvPr>
              <p:cNvSpPr/>
              <p:nvPr/>
            </p:nvSpPr>
            <p:spPr bwMode="auto">
              <a:xfrm>
                <a:off x="8432801" y="3521075"/>
                <a:ext cx="95250" cy="119063"/>
              </a:xfrm>
              <a:custGeom>
                <a:avLst/>
                <a:gdLst>
                  <a:gd name="T0" fmla="*/ 0 w 60"/>
                  <a:gd name="T1" fmla="*/ 12 h 75"/>
                  <a:gd name="T2" fmla="*/ 21 w 60"/>
                  <a:gd name="T3" fmla="*/ 12 h 75"/>
                  <a:gd name="T4" fmla="*/ 8 w 60"/>
                  <a:gd name="T5" fmla="*/ 75 h 75"/>
                  <a:gd name="T6" fmla="*/ 23 w 60"/>
                  <a:gd name="T7" fmla="*/ 75 h 75"/>
                  <a:gd name="T8" fmla="*/ 35 w 60"/>
                  <a:gd name="T9" fmla="*/ 12 h 75"/>
                  <a:gd name="T10" fmla="*/ 58 w 60"/>
                  <a:gd name="T11" fmla="*/ 12 h 75"/>
                  <a:gd name="T12" fmla="*/ 60 w 60"/>
                  <a:gd name="T13" fmla="*/ 0 h 75"/>
                  <a:gd name="T14" fmla="*/ 2 w 60"/>
                  <a:gd name="T15" fmla="*/ 0 h 75"/>
                  <a:gd name="T16" fmla="*/ 0 w 60"/>
                  <a:gd name="T17" fmla="*/ 1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75">
                    <a:moveTo>
                      <a:pt x="0" y="12"/>
                    </a:moveTo>
                    <a:lnTo>
                      <a:pt x="21" y="12"/>
                    </a:lnTo>
                    <a:lnTo>
                      <a:pt x="8" y="75"/>
                    </a:lnTo>
                    <a:lnTo>
                      <a:pt x="23" y="75"/>
                    </a:lnTo>
                    <a:lnTo>
                      <a:pt x="35" y="12"/>
                    </a:lnTo>
                    <a:lnTo>
                      <a:pt x="58" y="12"/>
                    </a:lnTo>
                    <a:lnTo>
                      <a:pt x="60" y="0"/>
                    </a:lnTo>
                    <a:lnTo>
                      <a:pt x="2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ṣḷîḋe">
                <a:extLst>
                  <a:ext uri="{FF2B5EF4-FFF2-40B4-BE49-F238E27FC236}">
                    <a16:creationId xmlns:a16="http://schemas.microsoft.com/office/drawing/2014/main" id="{2892461F-90DA-F44E-A77F-78D1C4C714A9}"/>
                  </a:ext>
                </a:extLst>
              </p:cNvPr>
              <p:cNvSpPr/>
              <p:nvPr/>
            </p:nvSpPr>
            <p:spPr bwMode="auto">
              <a:xfrm>
                <a:off x="8531226" y="3521075"/>
                <a:ext cx="109538" cy="119063"/>
              </a:xfrm>
              <a:custGeom>
                <a:avLst/>
                <a:gdLst>
                  <a:gd name="T0" fmla="*/ 25 w 33"/>
                  <a:gd name="T1" fmla="*/ 0 h 36"/>
                  <a:gd name="T2" fmla="*/ 19 w 33"/>
                  <a:gd name="T3" fmla="*/ 7 h 36"/>
                  <a:gd name="T4" fmla="*/ 16 w 33"/>
                  <a:gd name="T5" fmla="*/ 12 h 36"/>
                  <a:gd name="T6" fmla="*/ 14 w 33"/>
                  <a:gd name="T7" fmla="*/ 15 h 36"/>
                  <a:gd name="T8" fmla="*/ 12 w 33"/>
                  <a:gd name="T9" fmla="*/ 10 h 36"/>
                  <a:gd name="T10" fmla="*/ 8 w 33"/>
                  <a:gd name="T11" fmla="*/ 0 h 36"/>
                  <a:gd name="T12" fmla="*/ 0 w 33"/>
                  <a:gd name="T13" fmla="*/ 0 h 36"/>
                  <a:gd name="T14" fmla="*/ 10 w 33"/>
                  <a:gd name="T15" fmla="*/ 22 h 36"/>
                  <a:gd name="T16" fmla="*/ 7 w 33"/>
                  <a:gd name="T17" fmla="*/ 36 h 36"/>
                  <a:gd name="T18" fmla="*/ 14 w 33"/>
                  <a:gd name="T19" fmla="*/ 36 h 36"/>
                  <a:gd name="T20" fmla="*/ 17 w 33"/>
                  <a:gd name="T21" fmla="*/ 23 h 36"/>
                  <a:gd name="T22" fmla="*/ 33 w 33"/>
                  <a:gd name="T23" fmla="*/ 0 h 36"/>
                  <a:gd name="T24" fmla="*/ 25 w 33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36">
                    <a:moveTo>
                      <a:pt x="25" y="0"/>
                    </a:moveTo>
                    <a:cubicBezTo>
                      <a:pt x="19" y="7"/>
                      <a:pt x="19" y="7"/>
                      <a:pt x="19" y="7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3"/>
                      <a:pt x="15" y="14"/>
                      <a:pt x="14" y="15"/>
                    </a:cubicBezTo>
                    <a:cubicBezTo>
                      <a:pt x="14" y="14"/>
                      <a:pt x="13" y="13"/>
                      <a:pt x="12" y="1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33" y="0"/>
                      <a:pt x="33" y="0"/>
                      <a:pt x="33" y="0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0263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8A44772A-1C3A-5244-9E28-70E2DAD130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contrast="100000"/>
            <a:alphaModFix amt="3000"/>
          </a:blip>
          <a:stretch>
            <a:fillRect/>
          </a:stretch>
        </p:blipFill>
        <p:spPr>
          <a:xfrm>
            <a:off x="6782813" y="-271201"/>
            <a:ext cx="7356956" cy="7400402"/>
          </a:xfrm>
          <a:prstGeom prst="rect">
            <a:avLst/>
          </a:prstGeom>
        </p:spPr>
      </p:pic>
      <p:sp>
        <p:nvSpPr>
          <p:cNvPr id="55" name="页脚占位符 54">
            <a:extLst>
              <a:ext uri="{FF2B5EF4-FFF2-40B4-BE49-F238E27FC236}">
                <a16:creationId xmlns:a16="http://schemas.microsoft.com/office/drawing/2014/main" id="{00D9AA84-6FD8-884C-A4D5-33B8FD85969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D0AF157-135E-5B48-83D7-67D478F83CDC}"/>
              </a:ext>
            </a:extLst>
          </p:cNvPr>
          <p:cNvSpPr/>
          <p:nvPr userDrawn="1"/>
        </p:nvSpPr>
        <p:spPr>
          <a:xfrm>
            <a:off x="-12646" y="0"/>
            <a:ext cx="17797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B99CD373-9A19-B145-9F82-758C4568C2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170624" y="0"/>
            <a:ext cx="4097163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9CD7EF8E-C973-F549-8D89-2BDFF14D89D4}"/>
              </a:ext>
            </a:extLst>
          </p:cNvPr>
          <p:cNvSpPr/>
          <p:nvPr userDrawn="1"/>
        </p:nvSpPr>
        <p:spPr>
          <a:xfrm flipH="1">
            <a:off x="33862" y="-98854"/>
            <a:ext cx="4332705" cy="7039443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1455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E400B-D16B-4A3A-AC95-3E3276FD3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393486"/>
            <a:ext cx="8970989" cy="663575"/>
          </a:xfrm>
        </p:spPr>
        <p:txBody>
          <a:bodyPr lIns="0"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C2642FC6-A069-EB4A-AE09-AEAF3C0FF9D3}"/>
              </a:ext>
            </a:extLst>
          </p:cNvPr>
          <p:cNvGrpSpPr/>
          <p:nvPr userDrawn="1"/>
        </p:nvGrpSpPr>
        <p:grpSpPr>
          <a:xfrm>
            <a:off x="9895088" y="468793"/>
            <a:ext cx="1480571" cy="458860"/>
            <a:chOff x="2558030" y="228446"/>
            <a:chExt cx="6774643" cy="2099603"/>
          </a:xfrm>
        </p:grpSpPr>
        <p:grpSp>
          <p:nvGrpSpPr>
            <p:cNvPr id="246" name="íšḻîďê">
              <a:extLst>
                <a:ext uri="{FF2B5EF4-FFF2-40B4-BE49-F238E27FC236}">
                  <a16:creationId xmlns:a16="http://schemas.microsoft.com/office/drawing/2014/main" id="{49171AB3-8591-5348-9C61-F17D0F929EB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276" name="ïş1íḍê">
                <a:extLst>
                  <a:ext uri="{FF2B5EF4-FFF2-40B4-BE49-F238E27FC236}">
                    <a16:creationId xmlns:a16="http://schemas.microsoft.com/office/drawing/2014/main" id="{331EE849-D4A4-DC42-B184-E5D68CE3C507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íšḻïḍè">
                <a:extLst>
                  <a:ext uri="{FF2B5EF4-FFF2-40B4-BE49-F238E27FC236}">
                    <a16:creationId xmlns:a16="http://schemas.microsoft.com/office/drawing/2014/main" id="{DF8A2D4E-E7AE-764C-B284-1B5B99A5E272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ïśľíḓé">
                <a:extLst>
                  <a:ext uri="{FF2B5EF4-FFF2-40B4-BE49-F238E27FC236}">
                    <a16:creationId xmlns:a16="http://schemas.microsoft.com/office/drawing/2014/main" id="{AE06900F-E8EC-644A-B307-9976F21A9C04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slíḍê">
                <a:extLst>
                  <a:ext uri="{FF2B5EF4-FFF2-40B4-BE49-F238E27FC236}">
                    <a16:creationId xmlns:a16="http://schemas.microsoft.com/office/drawing/2014/main" id="{52C5D888-08A1-5F44-B94A-1B39D2B5632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íṡļïdê">
                <a:extLst>
                  <a:ext uri="{FF2B5EF4-FFF2-40B4-BE49-F238E27FC236}">
                    <a16:creationId xmlns:a16="http://schemas.microsoft.com/office/drawing/2014/main" id="{9C2A8FB3-E6B7-5342-9F1A-E66018C224B8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ş1ïďe">
                <a:extLst>
                  <a:ext uri="{FF2B5EF4-FFF2-40B4-BE49-F238E27FC236}">
                    <a16:creationId xmlns:a16="http://schemas.microsoft.com/office/drawing/2014/main" id="{AB71DB15-AC89-EF4D-9581-A712A3F5D91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ṩḷíḍé">
                <a:extLst>
                  <a:ext uri="{FF2B5EF4-FFF2-40B4-BE49-F238E27FC236}">
                    <a16:creationId xmlns:a16="http://schemas.microsoft.com/office/drawing/2014/main" id="{FE48DBAC-D137-5E4A-AE2A-58A5E5D92FEF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śľíḍè">
                <a:extLst>
                  <a:ext uri="{FF2B5EF4-FFF2-40B4-BE49-F238E27FC236}">
                    <a16:creationId xmlns:a16="http://schemas.microsoft.com/office/drawing/2014/main" id="{64C522BC-A5D8-6E4A-8E2E-8A7E334324FA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$ḻîḋè">
                <a:extLst>
                  <a:ext uri="{FF2B5EF4-FFF2-40B4-BE49-F238E27FC236}">
                    <a16:creationId xmlns:a16="http://schemas.microsoft.com/office/drawing/2014/main" id="{B2A17ADB-C350-6C47-A9E7-9353F379FA7E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iṣļíḋe">
                <a:extLst>
                  <a:ext uri="{FF2B5EF4-FFF2-40B4-BE49-F238E27FC236}">
                    <a16:creationId xmlns:a16="http://schemas.microsoft.com/office/drawing/2014/main" id="{19342845-CB0B-7842-A750-3CC457D9007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iṩḷiḓé">
                <a:extLst>
                  <a:ext uri="{FF2B5EF4-FFF2-40B4-BE49-F238E27FC236}">
                    <a16:creationId xmlns:a16="http://schemas.microsoft.com/office/drawing/2014/main" id="{3DC316BC-A0F4-B749-9D82-3E06B525898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iSľiḍè">
                <a:extLst>
                  <a:ext uri="{FF2B5EF4-FFF2-40B4-BE49-F238E27FC236}">
                    <a16:creationId xmlns:a16="http://schemas.microsoft.com/office/drawing/2014/main" id="{079333E7-B194-C744-AFEB-1559449C15B0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ṩḷîḍe">
                <a:extLst>
                  <a:ext uri="{FF2B5EF4-FFF2-40B4-BE49-F238E27FC236}">
                    <a16:creationId xmlns:a16="http://schemas.microsoft.com/office/drawing/2014/main" id="{008C6E34-7D64-E34A-9328-DF7C7638B8E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íšḻiḑê">
                <a:extLst>
                  <a:ext uri="{FF2B5EF4-FFF2-40B4-BE49-F238E27FC236}">
                    <a16:creationId xmlns:a16="http://schemas.microsoft.com/office/drawing/2014/main" id="{AAABCA0A-9410-EA4D-8278-D2197B42AFF2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ṩļïďè">
                <a:extLst>
                  <a:ext uri="{FF2B5EF4-FFF2-40B4-BE49-F238E27FC236}">
                    <a16:creationId xmlns:a16="http://schemas.microsoft.com/office/drawing/2014/main" id="{25E701C1-E0D7-8D42-A8D9-16C4F469794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îṥlïḋê">
                <a:extLst>
                  <a:ext uri="{FF2B5EF4-FFF2-40B4-BE49-F238E27FC236}">
                    <a16:creationId xmlns:a16="http://schemas.microsoft.com/office/drawing/2014/main" id="{6481D560-8D59-3348-814B-8E2ED3F62DA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ṧľïdè">
                <a:extLst>
                  <a:ext uri="{FF2B5EF4-FFF2-40B4-BE49-F238E27FC236}">
                    <a16:creationId xmlns:a16="http://schemas.microsoft.com/office/drawing/2014/main" id="{0F34FCCA-894E-A749-B1A9-98BDCE801EE3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iSḷîḓê">
                <a:extLst>
                  <a:ext uri="{FF2B5EF4-FFF2-40B4-BE49-F238E27FC236}">
                    <a16:creationId xmlns:a16="http://schemas.microsoft.com/office/drawing/2014/main" id="{A3E75E0C-D4F2-9547-BE26-5F24FA75CAB7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îślíďè">
                <a:extLst>
                  <a:ext uri="{FF2B5EF4-FFF2-40B4-BE49-F238E27FC236}">
                    <a16:creationId xmlns:a16="http://schemas.microsoft.com/office/drawing/2014/main" id="{0A289880-B5F4-0D44-AA71-D31B27BF5F0F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iSḻïḍè">
                <a:extLst>
                  <a:ext uri="{FF2B5EF4-FFF2-40B4-BE49-F238E27FC236}">
                    <a16:creationId xmlns:a16="http://schemas.microsoft.com/office/drawing/2014/main" id="{559C6F73-3756-4D4C-A745-5C39000DE67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ïṡliḑê">
                <a:extLst>
                  <a:ext uri="{FF2B5EF4-FFF2-40B4-BE49-F238E27FC236}">
                    <a16:creationId xmlns:a16="http://schemas.microsoft.com/office/drawing/2014/main" id="{B94A9EAC-5077-9C43-A07C-D8647900EC8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slïďé">
                <a:extLst>
                  <a:ext uri="{FF2B5EF4-FFF2-40B4-BE49-F238E27FC236}">
                    <a16:creationId xmlns:a16="http://schemas.microsoft.com/office/drawing/2014/main" id="{B54980F5-D4DB-3149-88E2-FC1B906C713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ṥḷîdé">
                <a:extLst>
                  <a:ext uri="{FF2B5EF4-FFF2-40B4-BE49-F238E27FC236}">
                    <a16:creationId xmlns:a16="http://schemas.microsoft.com/office/drawing/2014/main" id="{8D26488D-9702-5B42-B3A8-2FE08043FC68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sḷîḋé">
                <a:extLst>
                  <a:ext uri="{FF2B5EF4-FFF2-40B4-BE49-F238E27FC236}">
                    <a16:creationId xmlns:a16="http://schemas.microsoft.com/office/drawing/2014/main" id="{3328F539-E168-2444-AA27-A21E0FB88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śḷïḑè">
                <a:extLst>
                  <a:ext uri="{FF2B5EF4-FFF2-40B4-BE49-F238E27FC236}">
                    <a16:creationId xmlns:a16="http://schemas.microsoft.com/office/drawing/2014/main" id="{CCD927C5-139A-7A4D-9593-5E38A4BCD7E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iṧľiďé">
                <a:extLst>
                  <a:ext uri="{FF2B5EF4-FFF2-40B4-BE49-F238E27FC236}">
                    <a16:creationId xmlns:a16="http://schemas.microsoft.com/office/drawing/2014/main" id="{BBA4E80F-3918-1441-9422-4EF3F739AFD7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išľïḍé">
                <a:extLst>
                  <a:ext uri="{FF2B5EF4-FFF2-40B4-BE49-F238E27FC236}">
                    <a16:creationId xmlns:a16="http://schemas.microsoft.com/office/drawing/2014/main" id="{867B0927-8F2F-8842-8404-E9F92F9F8FF1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îŝlîḑè">
                <a:extLst>
                  <a:ext uri="{FF2B5EF4-FFF2-40B4-BE49-F238E27FC236}">
                    <a16:creationId xmlns:a16="http://schemas.microsoft.com/office/drawing/2014/main" id="{A301A8F9-6F9B-3943-99D1-65E7088742D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îṩḻíḓe">
                <a:extLst>
                  <a:ext uri="{FF2B5EF4-FFF2-40B4-BE49-F238E27FC236}">
                    <a16:creationId xmlns:a16="http://schemas.microsoft.com/office/drawing/2014/main" id="{4ADC4919-2595-EC42-93F1-AC81598C38DC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$1îdè">
                <a:extLst>
                  <a:ext uri="{FF2B5EF4-FFF2-40B4-BE49-F238E27FC236}">
                    <a16:creationId xmlns:a16="http://schemas.microsoft.com/office/drawing/2014/main" id="{8F303413-D569-1F4D-8298-78E4F97EF2C0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iśľïḓe">
                <a:extLst>
                  <a:ext uri="{FF2B5EF4-FFF2-40B4-BE49-F238E27FC236}">
                    <a16:creationId xmlns:a16="http://schemas.microsoft.com/office/drawing/2014/main" id="{38842937-FDCA-6941-8B67-F867A925FDCF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ṣļïḑè">
                <a:extLst>
                  <a:ext uri="{FF2B5EF4-FFF2-40B4-BE49-F238E27FC236}">
                    <a16:creationId xmlns:a16="http://schemas.microsoft.com/office/drawing/2014/main" id="{36A50748-F007-3D44-9188-9CCCF4A7E025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iṡḷidé">
                <a:extLst>
                  <a:ext uri="{FF2B5EF4-FFF2-40B4-BE49-F238E27FC236}">
                    <a16:creationId xmlns:a16="http://schemas.microsoft.com/office/drawing/2014/main" id="{19522ED5-C7BF-5F4D-8194-F7E1A8DEDD46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íṡḷíḋe">
                <a:extLst>
                  <a:ext uri="{FF2B5EF4-FFF2-40B4-BE49-F238E27FC236}">
                    <a16:creationId xmlns:a16="http://schemas.microsoft.com/office/drawing/2014/main" id="{8672B506-ECAD-3448-AC68-460729E69835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ŝ1iḑê">
                <a:extLst>
                  <a:ext uri="{FF2B5EF4-FFF2-40B4-BE49-F238E27FC236}">
                    <a16:creationId xmlns:a16="http://schemas.microsoft.com/office/drawing/2014/main" id="{C255849B-0750-7041-A670-223C3279E97C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îṩḷiḑe">
                <a:extLst>
                  <a:ext uri="{FF2B5EF4-FFF2-40B4-BE49-F238E27FC236}">
                    <a16:creationId xmlns:a16="http://schemas.microsoft.com/office/drawing/2014/main" id="{16232912-DBF7-B840-A4AA-6D053116C76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ṧḻiḑê">
                <a:extLst>
                  <a:ext uri="{FF2B5EF4-FFF2-40B4-BE49-F238E27FC236}">
                    <a16:creationId xmlns:a16="http://schemas.microsoft.com/office/drawing/2014/main" id="{4AE4FD53-FAA2-2444-899C-23EFB14213B4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ïṣḻîḋè">
                <a:extLst>
                  <a:ext uri="{FF2B5EF4-FFF2-40B4-BE49-F238E27FC236}">
                    <a16:creationId xmlns:a16="http://schemas.microsoft.com/office/drawing/2014/main" id="{7028FD26-0F3F-C344-9DDF-1A48692668B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îṡ1îḍé">
                <a:extLst>
                  <a:ext uri="{FF2B5EF4-FFF2-40B4-BE49-F238E27FC236}">
                    <a16:creationId xmlns:a16="http://schemas.microsoft.com/office/drawing/2014/main" id="{46B44F2F-838F-5647-B04D-1182BEFAA08C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š1íḑe">
                <a:extLst>
                  <a:ext uri="{FF2B5EF4-FFF2-40B4-BE49-F238E27FC236}">
                    <a16:creationId xmlns:a16="http://schemas.microsoft.com/office/drawing/2014/main" id="{941EA2D9-B725-B542-A3F7-A3E23DDBEC4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iš1ïḍe">
                <a:extLst>
                  <a:ext uri="{FF2B5EF4-FFF2-40B4-BE49-F238E27FC236}">
                    <a16:creationId xmlns:a16="http://schemas.microsoft.com/office/drawing/2014/main" id="{48E883DC-7FA2-5045-B010-995FAA503D4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îSḻîde">
                <a:extLst>
                  <a:ext uri="{FF2B5EF4-FFF2-40B4-BE49-F238E27FC236}">
                    <a16:creationId xmlns:a16="http://schemas.microsoft.com/office/drawing/2014/main" id="{8DF837D3-E0F5-E544-B0DC-A65DE0C91AD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î$ḻîḑé">
                <a:extLst>
                  <a:ext uri="{FF2B5EF4-FFF2-40B4-BE49-F238E27FC236}">
                    <a16:creationId xmlns:a16="http://schemas.microsoft.com/office/drawing/2014/main" id="{E5280F75-1ED2-5546-8326-8CE5FB49F7BC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ŝļïḓe">
                <a:extLst>
                  <a:ext uri="{FF2B5EF4-FFF2-40B4-BE49-F238E27FC236}">
                    <a16:creationId xmlns:a16="http://schemas.microsoft.com/office/drawing/2014/main" id="{563298BF-D12F-D547-A9EB-A2FD0E7644E9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îS1iḍé">
                <a:extLst>
                  <a:ext uri="{FF2B5EF4-FFF2-40B4-BE49-F238E27FC236}">
                    <a16:creationId xmlns:a16="http://schemas.microsoft.com/office/drawing/2014/main" id="{5C471C22-4F9F-5645-B7B9-5808162B9B40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išlïdé">
                <a:extLst>
                  <a:ext uri="{FF2B5EF4-FFF2-40B4-BE49-F238E27FC236}">
                    <a16:creationId xmlns:a16="http://schemas.microsoft.com/office/drawing/2014/main" id="{4908E9FF-6973-284E-A16B-584A73C9AB4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ïSlïde">
                <a:extLst>
                  <a:ext uri="{FF2B5EF4-FFF2-40B4-BE49-F238E27FC236}">
                    <a16:creationId xmlns:a16="http://schemas.microsoft.com/office/drawing/2014/main" id="{4CA791D0-30E7-704B-ACD4-B15DA1C0F1E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şľïďe">
                <a:extLst>
                  <a:ext uri="{FF2B5EF4-FFF2-40B4-BE49-F238E27FC236}">
                    <a16:creationId xmlns:a16="http://schemas.microsoft.com/office/drawing/2014/main" id="{4EFC80CE-CF61-B045-B80A-02E394E45B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ïşľíďê">
                <a:extLst>
                  <a:ext uri="{FF2B5EF4-FFF2-40B4-BE49-F238E27FC236}">
                    <a16:creationId xmlns:a16="http://schemas.microsoft.com/office/drawing/2014/main" id="{E0C02EF5-B61D-A34B-AB84-3A92A3E948AC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ś1ïdè">
                <a:extLst>
                  <a:ext uri="{FF2B5EF4-FFF2-40B4-BE49-F238E27FC236}">
                    <a16:creationId xmlns:a16="http://schemas.microsoft.com/office/drawing/2014/main" id="{89D8E1E0-4C7F-7840-9EF4-3ED33002F3B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iṩḷiḍe">
                <a:extLst>
                  <a:ext uri="{FF2B5EF4-FFF2-40B4-BE49-F238E27FC236}">
                    <a16:creationId xmlns:a16="http://schemas.microsoft.com/office/drawing/2014/main" id="{AD9C48EA-F581-9946-8DC9-4BDF21F3D287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ïŝ1iďè">
                <a:extLst>
                  <a:ext uri="{FF2B5EF4-FFF2-40B4-BE49-F238E27FC236}">
                    <a16:creationId xmlns:a16="http://schemas.microsoft.com/office/drawing/2014/main" id="{345025D0-8B67-9C40-8728-02649DA348C1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íṩļíḋê">
                <a:extLst>
                  <a:ext uri="{FF2B5EF4-FFF2-40B4-BE49-F238E27FC236}">
                    <a16:creationId xmlns:a16="http://schemas.microsoft.com/office/drawing/2014/main" id="{9FA9D742-9195-6642-B445-99B24C17BC0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ïṧ1ïdè">
                <a:extLst>
                  <a:ext uri="{FF2B5EF4-FFF2-40B4-BE49-F238E27FC236}">
                    <a16:creationId xmlns:a16="http://schemas.microsoft.com/office/drawing/2014/main" id="{B4D185C7-1AF5-8342-9191-D8FAB89F145D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ŝḻîḍé">
                <a:extLst>
                  <a:ext uri="{FF2B5EF4-FFF2-40B4-BE49-F238E27FC236}">
                    <a16:creationId xmlns:a16="http://schemas.microsoft.com/office/drawing/2014/main" id="{C2733F06-2680-A741-BFBA-70A185222B1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şḻïḓé">
                <a:extLst>
                  <a:ext uri="{FF2B5EF4-FFF2-40B4-BE49-F238E27FC236}">
                    <a16:creationId xmlns:a16="http://schemas.microsoft.com/office/drawing/2014/main" id="{014B01FB-BE4B-3B4E-B997-C94B4B8DC4FC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2" name="íśļíďè">
                <a:extLst>
                  <a:ext uri="{FF2B5EF4-FFF2-40B4-BE49-F238E27FC236}">
                    <a16:creationId xmlns:a16="http://schemas.microsoft.com/office/drawing/2014/main" id="{D2C86E61-AEF7-8D44-A72A-CCBD093CD264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3" name="iŝ1ïdé">
                <a:extLst>
                  <a:ext uri="{FF2B5EF4-FFF2-40B4-BE49-F238E27FC236}">
                    <a16:creationId xmlns:a16="http://schemas.microsoft.com/office/drawing/2014/main" id="{E52432BC-DDB5-5445-B39A-4782F514F2DC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4" name="is1ídè">
                <a:extLst>
                  <a:ext uri="{FF2B5EF4-FFF2-40B4-BE49-F238E27FC236}">
                    <a16:creationId xmlns:a16="http://schemas.microsoft.com/office/drawing/2014/main" id="{834925A1-ED87-FD42-A0C4-CC7C8CCD712C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5" name="islíďê">
                <a:extLst>
                  <a:ext uri="{FF2B5EF4-FFF2-40B4-BE49-F238E27FC236}">
                    <a16:creationId xmlns:a16="http://schemas.microsoft.com/office/drawing/2014/main" id="{16CCF2FF-21DC-FC49-97DF-2DAC2C1CD64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6" name="iṩlíḑê">
                <a:extLst>
                  <a:ext uri="{FF2B5EF4-FFF2-40B4-BE49-F238E27FC236}">
                    <a16:creationId xmlns:a16="http://schemas.microsoft.com/office/drawing/2014/main" id="{DD7C5A19-55D8-DC48-B1AF-2FAC8609E16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7" name="îṥḷïďê">
                <a:extLst>
                  <a:ext uri="{FF2B5EF4-FFF2-40B4-BE49-F238E27FC236}">
                    <a16:creationId xmlns:a16="http://schemas.microsoft.com/office/drawing/2014/main" id="{A2A1B4CA-64B0-C54E-95D2-B8273AFA915A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8" name="íṥḻïďè">
                <a:extLst>
                  <a:ext uri="{FF2B5EF4-FFF2-40B4-BE49-F238E27FC236}">
                    <a16:creationId xmlns:a16="http://schemas.microsoft.com/office/drawing/2014/main" id="{4F81F73E-836F-D742-820C-740E05DED8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9" name="íṡḷíḍè">
                <a:extLst>
                  <a:ext uri="{FF2B5EF4-FFF2-40B4-BE49-F238E27FC236}">
                    <a16:creationId xmlns:a16="http://schemas.microsoft.com/office/drawing/2014/main" id="{C5170157-A63E-F640-A382-23D591FD4A16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0" name="î$ḷîḑé">
                <a:extLst>
                  <a:ext uri="{FF2B5EF4-FFF2-40B4-BE49-F238E27FC236}">
                    <a16:creationId xmlns:a16="http://schemas.microsoft.com/office/drawing/2014/main" id="{6C511E9B-6950-0E44-A7C2-9E63E1B7276F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1" name="í$ľîdè">
                <a:extLst>
                  <a:ext uri="{FF2B5EF4-FFF2-40B4-BE49-F238E27FC236}">
                    <a16:creationId xmlns:a16="http://schemas.microsoft.com/office/drawing/2014/main" id="{C6900325-308B-E749-BF24-835453E473DC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2" name="iṥ1iḍè">
                <a:extLst>
                  <a:ext uri="{FF2B5EF4-FFF2-40B4-BE49-F238E27FC236}">
                    <a16:creationId xmlns:a16="http://schemas.microsoft.com/office/drawing/2014/main" id="{D0AE4C74-5652-854A-818C-DEB1D55A16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3" name="ïslidé">
                <a:extLst>
                  <a:ext uri="{FF2B5EF4-FFF2-40B4-BE49-F238E27FC236}">
                    <a16:creationId xmlns:a16="http://schemas.microsoft.com/office/drawing/2014/main" id="{6FEF2DB5-1375-884B-BFC4-89B428E9752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4" name="íṡlïďè">
                <a:extLst>
                  <a:ext uri="{FF2B5EF4-FFF2-40B4-BE49-F238E27FC236}">
                    <a16:creationId xmlns:a16="http://schemas.microsoft.com/office/drawing/2014/main" id="{69F1BA50-AEBC-9244-A454-75C05BC0E5D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5" name="iṧ1ïḓè">
                <a:extLst>
                  <a:ext uri="{FF2B5EF4-FFF2-40B4-BE49-F238E27FC236}">
                    <a16:creationId xmlns:a16="http://schemas.microsoft.com/office/drawing/2014/main" id="{50950010-F52C-6841-A9E4-812673F9BCE8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47" name="íşḷïḑe">
              <a:extLst>
                <a:ext uri="{FF2B5EF4-FFF2-40B4-BE49-F238E27FC236}">
                  <a16:creationId xmlns:a16="http://schemas.microsoft.com/office/drawing/2014/main" id="{1EA826F0-AE07-504D-9C6E-4A6302BDCA69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248" name="îṥľíḑé">
                <a:extLst>
                  <a:ext uri="{FF2B5EF4-FFF2-40B4-BE49-F238E27FC236}">
                    <a16:creationId xmlns:a16="http://schemas.microsoft.com/office/drawing/2014/main" id="{39D64547-5156-9A46-BECB-158A08F4DD5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265" name="išḻiḑé">
                  <a:extLst>
                    <a:ext uri="{FF2B5EF4-FFF2-40B4-BE49-F238E27FC236}">
                      <a16:creationId xmlns:a16="http://schemas.microsoft.com/office/drawing/2014/main" id="{E9E95CFA-B471-D346-88CE-BF00280196C0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6" name="íṥľíďè">
                  <a:extLst>
                    <a:ext uri="{FF2B5EF4-FFF2-40B4-BE49-F238E27FC236}">
                      <a16:creationId xmlns:a16="http://schemas.microsoft.com/office/drawing/2014/main" id="{EB890018-20C4-6246-8A3C-F7FD68602FD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7" name="íś1iḑe">
                  <a:extLst>
                    <a:ext uri="{FF2B5EF4-FFF2-40B4-BE49-F238E27FC236}">
                      <a16:creationId xmlns:a16="http://schemas.microsoft.com/office/drawing/2014/main" id="{01179C9D-6713-BF47-AA0F-281ED877EEEE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8" name="iṩ1iḋè">
                  <a:extLst>
                    <a:ext uri="{FF2B5EF4-FFF2-40B4-BE49-F238E27FC236}">
                      <a16:creationId xmlns:a16="http://schemas.microsoft.com/office/drawing/2014/main" id="{621A8462-AF81-F546-A24F-AB4367F2710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9" name="íṩlïḓè">
                  <a:extLst>
                    <a:ext uri="{FF2B5EF4-FFF2-40B4-BE49-F238E27FC236}">
                      <a16:creationId xmlns:a16="http://schemas.microsoft.com/office/drawing/2014/main" id="{57F3DDF2-34D4-7543-9418-964C5B630599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0" name="ísḷïďè">
                  <a:extLst>
                    <a:ext uri="{FF2B5EF4-FFF2-40B4-BE49-F238E27FC236}">
                      <a16:creationId xmlns:a16="http://schemas.microsoft.com/office/drawing/2014/main" id="{C5186C17-1E83-714A-8B14-0163667BC9E4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1" name="îṧļîḓé">
                  <a:extLst>
                    <a:ext uri="{FF2B5EF4-FFF2-40B4-BE49-F238E27FC236}">
                      <a16:creationId xmlns:a16="http://schemas.microsoft.com/office/drawing/2014/main" id="{799F2DE9-5612-5C49-ACB0-FF33A8D94B31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2" name="iSļïḑé">
                  <a:extLst>
                    <a:ext uri="{FF2B5EF4-FFF2-40B4-BE49-F238E27FC236}">
                      <a16:creationId xmlns:a16="http://schemas.microsoft.com/office/drawing/2014/main" id="{9CE9B73C-A77B-CA4F-9CD9-1B7561A61257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3" name="íšlïďè">
                  <a:extLst>
                    <a:ext uri="{FF2B5EF4-FFF2-40B4-BE49-F238E27FC236}">
                      <a16:creationId xmlns:a16="http://schemas.microsoft.com/office/drawing/2014/main" id="{1E9C718C-CB3C-BC48-BB64-22E4D8039279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4" name="işḷîḑe">
                  <a:extLst>
                    <a:ext uri="{FF2B5EF4-FFF2-40B4-BE49-F238E27FC236}">
                      <a16:creationId xmlns:a16="http://schemas.microsoft.com/office/drawing/2014/main" id="{88E40FB8-5CA6-9E40-962B-D214B5F662CB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5" name="íṥḻiďê">
                  <a:extLst>
                    <a:ext uri="{FF2B5EF4-FFF2-40B4-BE49-F238E27FC236}">
                      <a16:creationId xmlns:a16="http://schemas.microsoft.com/office/drawing/2014/main" id="{844B0D86-9046-2141-A874-61F3E25E14C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49" name="ïšľîḍê">
                <a:extLst>
                  <a:ext uri="{FF2B5EF4-FFF2-40B4-BE49-F238E27FC236}">
                    <a16:creationId xmlns:a16="http://schemas.microsoft.com/office/drawing/2014/main" id="{1C609813-1774-8E4D-9F8C-E1E3661FF14A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250" name="îṩľîḑê">
                  <a:extLst>
                    <a:ext uri="{FF2B5EF4-FFF2-40B4-BE49-F238E27FC236}">
                      <a16:creationId xmlns:a16="http://schemas.microsoft.com/office/drawing/2014/main" id="{C89BCD88-9FA4-BD44-982F-9844236EA45A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îṩḷîde">
                  <a:extLst>
                    <a:ext uri="{FF2B5EF4-FFF2-40B4-BE49-F238E27FC236}">
                      <a16:creationId xmlns:a16="http://schemas.microsoft.com/office/drawing/2014/main" id="{CCB337B7-50AE-2F4E-A6E5-61392C25DFC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îṣḻîḑê">
                  <a:extLst>
                    <a:ext uri="{FF2B5EF4-FFF2-40B4-BE49-F238E27FC236}">
                      <a16:creationId xmlns:a16="http://schemas.microsoft.com/office/drawing/2014/main" id="{45143715-8506-694C-B7D2-4989C8FFBCAA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ïṥlíḑê">
                  <a:extLst>
                    <a:ext uri="{FF2B5EF4-FFF2-40B4-BE49-F238E27FC236}">
                      <a16:creationId xmlns:a16="http://schemas.microsoft.com/office/drawing/2014/main" id="{404C92B2-6E6C-6044-9EF8-14F1D8D61BF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4" name="îş1íḋe">
                  <a:extLst>
                    <a:ext uri="{FF2B5EF4-FFF2-40B4-BE49-F238E27FC236}">
                      <a16:creationId xmlns:a16="http://schemas.microsoft.com/office/drawing/2014/main" id="{7C5F190C-6F8A-8743-B665-77D7BA9B99B1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5" name="îş1ïḋe">
                  <a:extLst>
                    <a:ext uri="{FF2B5EF4-FFF2-40B4-BE49-F238E27FC236}">
                      <a16:creationId xmlns:a16="http://schemas.microsoft.com/office/drawing/2014/main" id="{AACAEFC6-00DB-624B-96E5-55D1153283D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6" name="íšlídè">
                  <a:extLst>
                    <a:ext uri="{FF2B5EF4-FFF2-40B4-BE49-F238E27FC236}">
                      <a16:creationId xmlns:a16="http://schemas.microsoft.com/office/drawing/2014/main" id="{6B91F165-2F01-9D4C-950F-9CEF67F7AEA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7" name="îṣḻîďe">
                  <a:extLst>
                    <a:ext uri="{FF2B5EF4-FFF2-40B4-BE49-F238E27FC236}">
                      <a16:creationId xmlns:a16="http://schemas.microsoft.com/office/drawing/2014/main" id="{A86EADCA-D694-E449-8EE6-CDCDF22A34C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8" name="íŝḻiḋè">
                  <a:extLst>
                    <a:ext uri="{FF2B5EF4-FFF2-40B4-BE49-F238E27FC236}">
                      <a16:creationId xmlns:a16="http://schemas.microsoft.com/office/drawing/2014/main" id="{8F478696-931D-F84B-8764-BEAA0286246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9" name="î$ḷíďé">
                  <a:extLst>
                    <a:ext uri="{FF2B5EF4-FFF2-40B4-BE49-F238E27FC236}">
                      <a16:creationId xmlns:a16="http://schemas.microsoft.com/office/drawing/2014/main" id="{8037E45B-B559-4446-9B46-4A200B187521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0" name="îṡlîďe">
                  <a:extLst>
                    <a:ext uri="{FF2B5EF4-FFF2-40B4-BE49-F238E27FC236}">
                      <a16:creationId xmlns:a16="http://schemas.microsoft.com/office/drawing/2014/main" id="{966194C0-DA5C-164F-84D3-187CDBEFED3E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1" name="ïşľîḍé">
                  <a:extLst>
                    <a:ext uri="{FF2B5EF4-FFF2-40B4-BE49-F238E27FC236}">
                      <a16:creationId xmlns:a16="http://schemas.microsoft.com/office/drawing/2014/main" id="{35AF3130-2C15-5842-AFD1-576DBB732B53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2" name="îṩľîďe">
                  <a:extLst>
                    <a:ext uri="{FF2B5EF4-FFF2-40B4-BE49-F238E27FC236}">
                      <a16:creationId xmlns:a16="http://schemas.microsoft.com/office/drawing/2014/main" id="{BDD7DDCD-E30F-764D-80CF-830A60436831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3" name="iS1idè">
                  <a:extLst>
                    <a:ext uri="{FF2B5EF4-FFF2-40B4-BE49-F238E27FC236}">
                      <a16:creationId xmlns:a16="http://schemas.microsoft.com/office/drawing/2014/main" id="{E921EDEF-EBCF-6044-9628-02C1420BE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4" name="iṣḷîḋe">
                  <a:extLst>
                    <a:ext uri="{FF2B5EF4-FFF2-40B4-BE49-F238E27FC236}">
                      <a16:creationId xmlns:a16="http://schemas.microsoft.com/office/drawing/2014/main" id="{B4BF50DA-B9DA-1444-89A0-381C75023C90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959D5530-A0A5-934E-AAE7-E3140A5C1BA3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图片 109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8B9A523-AD8C-9140-B30D-DCF5D7DFB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60500"/>
            <a:ext cx="958611" cy="955500"/>
          </a:xfrm>
          <a:prstGeom prst="rect">
            <a:avLst/>
          </a:prstGeom>
        </p:spPr>
      </p:pic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8725D46-973C-4CB3-A845-D2512B4EA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ADB1D3-F4F0-4B64-8B22-1832F134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906737-1330-4D70-9EFD-172DBF8E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331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3BB960-55DE-4DE8-99E2-78FC34E27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B3C0E9-F714-48C1-9E86-B4C37AD1B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806506-837C-435D-8F43-D6E735CA4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540F2D-28AA-4297-AED5-ED0A0CF44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612096-B5BA-4E54-92CD-94475D267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839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7A1A4B-83D9-4B4E-BE4A-E63BF3F64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4CFF5E-4B2E-4400-AAE0-6AE2956D2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E2A78D-4A23-40B0-A11E-1324EC033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412334-1A0A-4510-9D9E-33CB8A8E7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1AFA56-42FC-4F3C-8D06-777DD2124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07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28F6F7-6BC1-411F-86A4-D0B47F72E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532093-250A-4FDF-9B2E-F6E26E03D8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E2919D-736B-4B04-B1D8-07AF50E46F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146EDD-3D1B-47B5-9BA8-419DB123C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D33475-4F1B-45C8-BC8F-523BEFCD7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9C12AC9-9AB8-4E25-977B-579827D7F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031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8E07E3-D177-4423-A6D6-BBC1DF7D8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8703C1-F074-410C-8621-ECD736A61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466F595-AD4B-44D2-A720-367B778ECB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D28FEB9-AC96-43F5-9E9B-BD9F03ED01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D3C092-8A26-48A6-92D3-B5830C018E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FB82BB7-F91D-4E92-9A32-91A641DFC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D1813B7-9EDD-4F1E-A536-0C3E79E7A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BCA0F21-1679-4000-8496-B7C21835D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658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62F62E-B72E-49DF-BC67-D74637734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979BF11-3936-4542-AF73-A1B04BC51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0EECE6-F1EA-4077-BEEF-55BAD0B82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7C505F7-0D85-4B75-833E-0A0CF29CD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432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64E8079-091B-4A6F-A216-A3203024A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F03FD41-31CD-4C9A-A199-CF073BC55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B4C728-C633-473F-81FE-8F8711254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6647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FCAC00-E00B-4FF9-BA0B-F2F3B9681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06F331-CCAB-4DDC-B9CB-1CD38CDA4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E860F35-870A-4174-A8FE-245B1BF4D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95BEA2-1BAB-40EB-8C78-CC6133A52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F5855D-4183-4005-B0BB-63AB91FE2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020139-5A3D-4E8D-AD38-957C00D57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212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59D473-0A41-4809-8DE9-9C0129207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A98FCF7-91E2-4F93-AFBE-339A8C8635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8FA538-1A13-44E0-832C-A978CD190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16991C-88D8-496E-9E54-5213A994E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A93DDF-FD3B-446D-874D-667D1DBB5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BF5E131-1524-4876-9F24-1F3E2D223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4962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8F8A082-8C7F-4C4D-9887-264C644FF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F29D7B-63D2-4037-876E-0ACC83C1A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99CD89-4A89-45DF-9F66-6774926FF1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1E9957-0CAF-4D8E-B47F-31832F604B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C4D6FA-A60D-4DE4-B9CC-FDEEE606BF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61DAC-B7DE-48CE-A183-CC3392BD6A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509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 descr="图片包含 树, 户外, 天空, 火车&#10;&#10;描述已自动生成">
            <a:extLst>
              <a:ext uri="{FF2B5EF4-FFF2-40B4-BE49-F238E27FC236}">
                <a16:creationId xmlns:a16="http://schemas.microsoft.com/office/drawing/2014/main" id="{BDFD44B1-1555-DD42-BED0-07A9C2DCF17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7" b="5667"/>
          <a:stretch>
            <a:fillRect/>
          </a:stretch>
        </p:blipFill>
        <p:spPr/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A453CE20-6C14-4C4C-84F7-26422658A810}"/>
              </a:ext>
            </a:extLst>
          </p:cNvPr>
          <p:cNvSpPr txBox="1">
            <a:spLocks/>
          </p:cNvSpPr>
          <p:nvPr/>
        </p:nvSpPr>
        <p:spPr>
          <a:xfrm>
            <a:off x="800596" y="4331971"/>
            <a:ext cx="10585448" cy="892503"/>
          </a:xfrm>
          <a:prstGeom prst="rect">
            <a:avLst/>
          </a:prstGeom>
        </p:spPr>
        <p:txBody>
          <a:bodyPr tIns="0" bIns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00" b="1" dirty="0">
                <a:solidFill>
                  <a:schemeClr val="accent2"/>
                </a:solidFill>
              </a:rPr>
              <a:t>DEFORMABLE DETR: DEFORMABLE TRANSFORMERS</a:t>
            </a:r>
          </a:p>
          <a:p>
            <a:pPr algn="ctr"/>
            <a:r>
              <a:rPr lang="en-US" altLang="zh-CN" sz="4000" b="1" dirty="0">
                <a:solidFill>
                  <a:schemeClr val="accent2"/>
                </a:solidFill>
              </a:rPr>
              <a:t>FOR END-TO-END OBJECT DETECTION</a:t>
            </a:r>
            <a:endParaRPr lang="zh-CN" altLang="en-US" sz="4000" b="1" dirty="0">
              <a:solidFill>
                <a:schemeClr val="accent2"/>
              </a:solidFill>
            </a:endParaRP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831FADC7-207E-7B4E-8BBD-42F82FE1F818}"/>
              </a:ext>
            </a:extLst>
          </p:cNvPr>
          <p:cNvSpPr txBox="1">
            <a:spLocks/>
          </p:cNvSpPr>
          <p:nvPr/>
        </p:nvSpPr>
        <p:spPr>
          <a:xfrm>
            <a:off x="729588" y="5914804"/>
            <a:ext cx="10585448" cy="508452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>
                <a:solidFill>
                  <a:schemeClr val="tx2"/>
                </a:solidFill>
              </a:rPr>
              <a:t>Published as a conference paper at ICLR 2021 from </a:t>
            </a:r>
            <a:r>
              <a:rPr lang="en-US" altLang="zh-CN" sz="1800" dirty="0" err="1">
                <a:solidFill>
                  <a:schemeClr val="tx2"/>
                </a:solidFill>
              </a:rPr>
              <a:t>SenseTime</a:t>
            </a:r>
            <a:r>
              <a:rPr lang="en-US" altLang="zh-CN" sz="1800" dirty="0">
                <a:solidFill>
                  <a:schemeClr val="tx2"/>
                </a:solidFill>
              </a:rPr>
              <a:t> Research</a:t>
            </a:r>
            <a:endParaRPr lang="zh-CN" altLang="en-US" sz="1800" dirty="0">
              <a:solidFill>
                <a:schemeClr val="tx2"/>
              </a:solidFill>
            </a:endParaRPr>
          </a:p>
        </p:txBody>
      </p:sp>
      <p:sp>
        <p:nvSpPr>
          <p:cNvPr id="8" name="文本占位符 34">
            <a:extLst>
              <a:ext uri="{FF2B5EF4-FFF2-40B4-BE49-F238E27FC236}">
                <a16:creationId xmlns:a16="http://schemas.microsoft.com/office/drawing/2014/main" id="{863F15CD-989D-B145-8B27-B543A0C87DAD}"/>
              </a:ext>
            </a:extLst>
          </p:cNvPr>
          <p:cNvSpPr txBox="1">
            <a:spLocks/>
          </p:cNvSpPr>
          <p:nvPr/>
        </p:nvSpPr>
        <p:spPr>
          <a:xfrm>
            <a:off x="718871" y="5267965"/>
            <a:ext cx="10585450" cy="595123"/>
          </a:xfrm>
          <a:prstGeom prst="rect">
            <a:avLst/>
          </a:prstGeom>
        </p:spPr>
        <p:txBody>
          <a:bodyPr lIns="72000" tIns="0" rIns="72000" bIns="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Guo Ziqi 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2022</a:t>
            </a:r>
            <a:r>
              <a:rPr lang="en-GB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.0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GB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.27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658AE9C9-D6DF-AC4A-8C58-96D8B508AD86}"/>
              </a:ext>
            </a:extLst>
          </p:cNvPr>
          <p:cNvGrpSpPr/>
          <p:nvPr/>
        </p:nvGrpSpPr>
        <p:grpSpPr>
          <a:xfrm>
            <a:off x="5486400" y="3029505"/>
            <a:ext cx="1219200" cy="1231468"/>
            <a:chOff x="6678206" y="3208602"/>
            <a:chExt cx="1219200" cy="1231468"/>
          </a:xfrm>
        </p:grpSpPr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FC2E8121-0921-9C49-9EB9-3977A6592BC0}"/>
                </a:ext>
              </a:extLst>
            </p:cNvPr>
            <p:cNvSpPr/>
            <p:nvPr/>
          </p:nvSpPr>
          <p:spPr>
            <a:xfrm>
              <a:off x="6683774" y="3226438"/>
              <a:ext cx="1213632" cy="12136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86" name="íšḻîďê">
              <a:extLst>
                <a:ext uri="{FF2B5EF4-FFF2-40B4-BE49-F238E27FC236}">
                  <a16:creationId xmlns:a16="http://schemas.microsoft.com/office/drawing/2014/main" id="{27A2A223-AA10-A44B-8BCB-BB3440A6EF14}"/>
                </a:ext>
              </a:extLst>
            </p:cNvPr>
            <p:cNvGrpSpPr/>
            <p:nvPr/>
          </p:nvGrpSpPr>
          <p:grpSpPr>
            <a:xfrm>
              <a:off x="6678206" y="3208602"/>
              <a:ext cx="1219200" cy="1227234"/>
              <a:chOff x="3551238" y="3067050"/>
              <a:chExt cx="722313" cy="727075"/>
            </a:xfrm>
          </p:grpSpPr>
          <p:sp>
            <p:nvSpPr>
              <p:cNvPr id="87" name="ïş1íḍê">
                <a:extLst>
                  <a:ext uri="{FF2B5EF4-FFF2-40B4-BE49-F238E27FC236}">
                    <a16:creationId xmlns:a16="http://schemas.microsoft.com/office/drawing/2014/main" id="{D6C427BD-2BCA-974A-B85C-37420A6CDC0B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íšḻïḍè">
                <a:extLst>
                  <a:ext uri="{FF2B5EF4-FFF2-40B4-BE49-F238E27FC236}">
                    <a16:creationId xmlns:a16="http://schemas.microsoft.com/office/drawing/2014/main" id="{7ABCFAB9-7B28-AA43-A1E0-8F2F4349A4A3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śľíḓé">
                <a:extLst>
                  <a:ext uri="{FF2B5EF4-FFF2-40B4-BE49-F238E27FC236}">
                    <a16:creationId xmlns:a16="http://schemas.microsoft.com/office/drawing/2014/main" id="{06F03871-580C-2C4A-9AD4-F27C3220F1FE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ïslíḍê">
                <a:extLst>
                  <a:ext uri="{FF2B5EF4-FFF2-40B4-BE49-F238E27FC236}">
                    <a16:creationId xmlns:a16="http://schemas.microsoft.com/office/drawing/2014/main" id="{74C65EEA-0082-6A47-847A-CB7F0C727205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ṡļïdê">
                <a:extLst>
                  <a:ext uri="{FF2B5EF4-FFF2-40B4-BE49-F238E27FC236}">
                    <a16:creationId xmlns:a16="http://schemas.microsoft.com/office/drawing/2014/main" id="{88671694-D603-EF4B-8791-A3794C4E4BA6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iş1ïďe">
                <a:extLst>
                  <a:ext uri="{FF2B5EF4-FFF2-40B4-BE49-F238E27FC236}">
                    <a16:creationId xmlns:a16="http://schemas.microsoft.com/office/drawing/2014/main" id="{114DF838-2155-8046-8BE5-C06FBDF994D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ïṩḷíḍé">
                <a:extLst>
                  <a:ext uri="{FF2B5EF4-FFF2-40B4-BE49-F238E27FC236}">
                    <a16:creationId xmlns:a16="http://schemas.microsoft.com/office/drawing/2014/main" id="{D8B40D1B-19F4-6E42-A648-6FE5D00A7E76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ïśľíḍè">
                <a:extLst>
                  <a:ext uri="{FF2B5EF4-FFF2-40B4-BE49-F238E27FC236}">
                    <a16:creationId xmlns:a16="http://schemas.microsoft.com/office/drawing/2014/main" id="{7A88E284-2F17-284A-B512-F994FFCE9A37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í$ḻîḋè">
                <a:extLst>
                  <a:ext uri="{FF2B5EF4-FFF2-40B4-BE49-F238E27FC236}">
                    <a16:creationId xmlns:a16="http://schemas.microsoft.com/office/drawing/2014/main" id="{F16D615F-AE2F-8B44-A191-8E87FA71216A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iṣļíḋe">
                <a:extLst>
                  <a:ext uri="{FF2B5EF4-FFF2-40B4-BE49-F238E27FC236}">
                    <a16:creationId xmlns:a16="http://schemas.microsoft.com/office/drawing/2014/main" id="{F22EFB62-EBD0-6340-B1C2-2C0B0BA6B355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iṩḷiḓé">
                <a:extLst>
                  <a:ext uri="{FF2B5EF4-FFF2-40B4-BE49-F238E27FC236}">
                    <a16:creationId xmlns:a16="http://schemas.microsoft.com/office/drawing/2014/main" id="{59B8D585-6017-7F44-83BE-41B2C6C30C19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iSľiḍè">
                <a:extLst>
                  <a:ext uri="{FF2B5EF4-FFF2-40B4-BE49-F238E27FC236}">
                    <a16:creationId xmlns:a16="http://schemas.microsoft.com/office/drawing/2014/main" id="{A91DF793-8BBD-984C-A839-DEB298ACAF6E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ṩḷîḍe">
                <a:extLst>
                  <a:ext uri="{FF2B5EF4-FFF2-40B4-BE49-F238E27FC236}">
                    <a16:creationId xmlns:a16="http://schemas.microsoft.com/office/drawing/2014/main" id="{C101B781-0DEC-FE4C-93F0-54CAD9CF1E11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šḻiḑê">
                <a:extLst>
                  <a:ext uri="{FF2B5EF4-FFF2-40B4-BE49-F238E27FC236}">
                    <a16:creationId xmlns:a16="http://schemas.microsoft.com/office/drawing/2014/main" id="{8C78384E-2DE3-124C-9541-4DC43762AD1E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ïṩļïďè">
                <a:extLst>
                  <a:ext uri="{FF2B5EF4-FFF2-40B4-BE49-F238E27FC236}">
                    <a16:creationId xmlns:a16="http://schemas.microsoft.com/office/drawing/2014/main" id="{146D6721-CC74-9048-A4B4-7A6A1341F70C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ṥlïḋê">
                <a:extLst>
                  <a:ext uri="{FF2B5EF4-FFF2-40B4-BE49-F238E27FC236}">
                    <a16:creationId xmlns:a16="http://schemas.microsoft.com/office/drawing/2014/main" id="{1A729DB2-1B1D-2045-A414-E2441AB266C8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îṧľïdè">
                <a:extLst>
                  <a:ext uri="{FF2B5EF4-FFF2-40B4-BE49-F238E27FC236}">
                    <a16:creationId xmlns:a16="http://schemas.microsoft.com/office/drawing/2014/main" id="{FBADE8CD-37DD-D34E-A1F3-7CFDFC0E72E6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iSḷîḓê">
                <a:extLst>
                  <a:ext uri="{FF2B5EF4-FFF2-40B4-BE49-F238E27FC236}">
                    <a16:creationId xmlns:a16="http://schemas.microsoft.com/office/drawing/2014/main" id="{8BCECA74-365B-9D41-9E4B-3CF26B2904E5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ślíďè">
                <a:extLst>
                  <a:ext uri="{FF2B5EF4-FFF2-40B4-BE49-F238E27FC236}">
                    <a16:creationId xmlns:a16="http://schemas.microsoft.com/office/drawing/2014/main" id="{6807021B-2F32-2F4B-9029-5EE53C71FFD4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iSḻïḍè">
                <a:extLst>
                  <a:ext uri="{FF2B5EF4-FFF2-40B4-BE49-F238E27FC236}">
                    <a16:creationId xmlns:a16="http://schemas.microsoft.com/office/drawing/2014/main" id="{5E4AB633-3CEF-AC42-8FA7-FFFC898607A2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ïṡliḑê">
                <a:extLst>
                  <a:ext uri="{FF2B5EF4-FFF2-40B4-BE49-F238E27FC236}">
                    <a16:creationId xmlns:a16="http://schemas.microsoft.com/office/drawing/2014/main" id="{F0AD6C8A-26CF-C841-856D-48461458D336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slïďé">
                <a:extLst>
                  <a:ext uri="{FF2B5EF4-FFF2-40B4-BE49-F238E27FC236}">
                    <a16:creationId xmlns:a16="http://schemas.microsoft.com/office/drawing/2014/main" id="{5FA3D9D1-DD68-0841-9E1C-9B764D7435E2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ṥḷîdé">
                <a:extLst>
                  <a:ext uri="{FF2B5EF4-FFF2-40B4-BE49-F238E27FC236}">
                    <a16:creationId xmlns:a16="http://schemas.microsoft.com/office/drawing/2014/main" id="{8D787F81-0CC4-FC46-881C-94FD1632C9BA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sḷîḋé">
                <a:extLst>
                  <a:ext uri="{FF2B5EF4-FFF2-40B4-BE49-F238E27FC236}">
                    <a16:creationId xmlns:a16="http://schemas.microsoft.com/office/drawing/2014/main" id="{25FA8ABA-4E18-1041-ADE9-948D7BD00842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iśḷïḑè">
                <a:extLst>
                  <a:ext uri="{FF2B5EF4-FFF2-40B4-BE49-F238E27FC236}">
                    <a16:creationId xmlns:a16="http://schemas.microsoft.com/office/drawing/2014/main" id="{BCDA8C55-2D57-9C44-85A4-54CDC3F6B3B2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iṧľiďé">
                <a:extLst>
                  <a:ext uri="{FF2B5EF4-FFF2-40B4-BE49-F238E27FC236}">
                    <a16:creationId xmlns:a16="http://schemas.microsoft.com/office/drawing/2014/main" id="{F6C730BA-8B9B-C54D-BCBF-A12BA5AF07E9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išľïḍé">
                <a:extLst>
                  <a:ext uri="{FF2B5EF4-FFF2-40B4-BE49-F238E27FC236}">
                    <a16:creationId xmlns:a16="http://schemas.microsoft.com/office/drawing/2014/main" id="{605DBC13-CC73-8F40-89BB-4C805E261389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îŝlîḑè">
                <a:extLst>
                  <a:ext uri="{FF2B5EF4-FFF2-40B4-BE49-F238E27FC236}">
                    <a16:creationId xmlns:a16="http://schemas.microsoft.com/office/drawing/2014/main" id="{1D7EC8E8-8B85-6C42-9F59-2499816DF8BA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îṩḻíḓe">
                <a:extLst>
                  <a:ext uri="{FF2B5EF4-FFF2-40B4-BE49-F238E27FC236}">
                    <a16:creationId xmlns:a16="http://schemas.microsoft.com/office/drawing/2014/main" id="{88D90B07-C5EB-BA44-8702-690906AE3863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î$1îdè">
                <a:extLst>
                  <a:ext uri="{FF2B5EF4-FFF2-40B4-BE49-F238E27FC236}">
                    <a16:creationId xmlns:a16="http://schemas.microsoft.com/office/drawing/2014/main" id="{AA4CD3F9-924A-FA44-8E80-11525568ED34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śľïḓe">
                <a:extLst>
                  <a:ext uri="{FF2B5EF4-FFF2-40B4-BE49-F238E27FC236}">
                    <a16:creationId xmlns:a16="http://schemas.microsoft.com/office/drawing/2014/main" id="{68D19551-2529-6D40-8FC2-54D2BD647414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iṣļïḑè">
                <a:extLst>
                  <a:ext uri="{FF2B5EF4-FFF2-40B4-BE49-F238E27FC236}">
                    <a16:creationId xmlns:a16="http://schemas.microsoft.com/office/drawing/2014/main" id="{875DB722-8CA4-DE43-A3FC-AF102014EDB3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ṡḷidé">
                <a:extLst>
                  <a:ext uri="{FF2B5EF4-FFF2-40B4-BE49-F238E27FC236}">
                    <a16:creationId xmlns:a16="http://schemas.microsoft.com/office/drawing/2014/main" id="{3C1F0B3B-F409-3044-9520-EA1EFA069FAB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íṡḷíḋe">
                <a:extLst>
                  <a:ext uri="{FF2B5EF4-FFF2-40B4-BE49-F238E27FC236}">
                    <a16:creationId xmlns:a16="http://schemas.microsoft.com/office/drawing/2014/main" id="{BF4029E5-5269-2C48-80E9-9D1DBDB61AFE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íŝ1iḑê">
                <a:extLst>
                  <a:ext uri="{FF2B5EF4-FFF2-40B4-BE49-F238E27FC236}">
                    <a16:creationId xmlns:a16="http://schemas.microsoft.com/office/drawing/2014/main" id="{F0824E82-E9B1-E44F-AEA5-94FB6F1E07A3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îṩḷiḑe">
                <a:extLst>
                  <a:ext uri="{FF2B5EF4-FFF2-40B4-BE49-F238E27FC236}">
                    <a16:creationId xmlns:a16="http://schemas.microsoft.com/office/drawing/2014/main" id="{A6726D3A-C42E-DC46-9C26-CA85BF17E629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ṧḻiḑê">
                <a:extLst>
                  <a:ext uri="{FF2B5EF4-FFF2-40B4-BE49-F238E27FC236}">
                    <a16:creationId xmlns:a16="http://schemas.microsoft.com/office/drawing/2014/main" id="{DAA28EF3-1505-904F-889E-9A7E0B18A940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ïṣḻîḋè">
                <a:extLst>
                  <a:ext uri="{FF2B5EF4-FFF2-40B4-BE49-F238E27FC236}">
                    <a16:creationId xmlns:a16="http://schemas.microsoft.com/office/drawing/2014/main" id="{888B84EF-2E36-DD4A-9FA6-1C4E39BF181D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îṡ1îḍé">
                <a:extLst>
                  <a:ext uri="{FF2B5EF4-FFF2-40B4-BE49-F238E27FC236}">
                    <a16:creationId xmlns:a16="http://schemas.microsoft.com/office/drawing/2014/main" id="{BCED4EEE-9594-594E-B4ED-8529C128196E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îš1íḑe">
                <a:extLst>
                  <a:ext uri="{FF2B5EF4-FFF2-40B4-BE49-F238E27FC236}">
                    <a16:creationId xmlns:a16="http://schemas.microsoft.com/office/drawing/2014/main" id="{563B8DFE-AA86-9449-A8DF-414DCBACB9F1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iš1ïḍe">
                <a:extLst>
                  <a:ext uri="{FF2B5EF4-FFF2-40B4-BE49-F238E27FC236}">
                    <a16:creationId xmlns:a16="http://schemas.microsoft.com/office/drawing/2014/main" id="{8EABF1AD-EA43-E84D-9229-76422EDA4499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îSḻîde">
                <a:extLst>
                  <a:ext uri="{FF2B5EF4-FFF2-40B4-BE49-F238E27FC236}">
                    <a16:creationId xmlns:a16="http://schemas.microsoft.com/office/drawing/2014/main" id="{63E8C197-B704-D942-ABCC-3C4C4023A3C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î$ḻîḑé">
                <a:extLst>
                  <a:ext uri="{FF2B5EF4-FFF2-40B4-BE49-F238E27FC236}">
                    <a16:creationId xmlns:a16="http://schemas.microsoft.com/office/drawing/2014/main" id="{CA5B9F0A-3B56-8A47-80D4-F93391852CD6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íŝļïḓe">
                <a:extLst>
                  <a:ext uri="{FF2B5EF4-FFF2-40B4-BE49-F238E27FC236}">
                    <a16:creationId xmlns:a16="http://schemas.microsoft.com/office/drawing/2014/main" id="{CB445766-F070-3140-9B5B-5ACFEBE21D9C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îS1iḍé">
                <a:extLst>
                  <a:ext uri="{FF2B5EF4-FFF2-40B4-BE49-F238E27FC236}">
                    <a16:creationId xmlns:a16="http://schemas.microsoft.com/office/drawing/2014/main" id="{76CFD226-5F11-7949-AB01-FA0CA24EC807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išlïdé">
                <a:extLst>
                  <a:ext uri="{FF2B5EF4-FFF2-40B4-BE49-F238E27FC236}">
                    <a16:creationId xmlns:a16="http://schemas.microsoft.com/office/drawing/2014/main" id="{7603449A-E2A7-D44A-B469-F507D8C15CFD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Slïde">
                <a:extLst>
                  <a:ext uri="{FF2B5EF4-FFF2-40B4-BE49-F238E27FC236}">
                    <a16:creationId xmlns:a16="http://schemas.microsoft.com/office/drawing/2014/main" id="{4FC8BA9D-E97F-0447-822D-D0A211DFA6B1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îşľïďe">
                <a:extLst>
                  <a:ext uri="{FF2B5EF4-FFF2-40B4-BE49-F238E27FC236}">
                    <a16:creationId xmlns:a16="http://schemas.microsoft.com/office/drawing/2014/main" id="{6AB80447-D0E6-F544-8517-DC643EAEFEE8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ïşľíďê">
                <a:extLst>
                  <a:ext uri="{FF2B5EF4-FFF2-40B4-BE49-F238E27FC236}">
                    <a16:creationId xmlns:a16="http://schemas.microsoft.com/office/drawing/2014/main" id="{A59C1FE1-C423-2040-8CEE-37E0F50D3145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íś1ïdè">
                <a:extLst>
                  <a:ext uri="{FF2B5EF4-FFF2-40B4-BE49-F238E27FC236}">
                    <a16:creationId xmlns:a16="http://schemas.microsoft.com/office/drawing/2014/main" id="{5EBCDD8A-7483-A646-B809-57E218420F0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iṩḷiḍe">
                <a:extLst>
                  <a:ext uri="{FF2B5EF4-FFF2-40B4-BE49-F238E27FC236}">
                    <a16:creationId xmlns:a16="http://schemas.microsoft.com/office/drawing/2014/main" id="{323D0754-A199-6042-8ADB-04676AFFFD4A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ŝ1iďè">
                <a:extLst>
                  <a:ext uri="{FF2B5EF4-FFF2-40B4-BE49-F238E27FC236}">
                    <a16:creationId xmlns:a16="http://schemas.microsoft.com/office/drawing/2014/main" id="{E6A20DAB-F020-8642-8A20-D8B04C6C30BE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íṩļíḋê">
                <a:extLst>
                  <a:ext uri="{FF2B5EF4-FFF2-40B4-BE49-F238E27FC236}">
                    <a16:creationId xmlns:a16="http://schemas.microsoft.com/office/drawing/2014/main" id="{345CF231-1990-AB44-ACB1-C2381589D300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ïṧ1ïdè">
                <a:extLst>
                  <a:ext uri="{FF2B5EF4-FFF2-40B4-BE49-F238E27FC236}">
                    <a16:creationId xmlns:a16="http://schemas.microsoft.com/office/drawing/2014/main" id="{9E19E00A-55BB-8449-B18C-31DEB55114EE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íŝḻîḍé">
                <a:extLst>
                  <a:ext uri="{FF2B5EF4-FFF2-40B4-BE49-F238E27FC236}">
                    <a16:creationId xmlns:a16="http://schemas.microsoft.com/office/drawing/2014/main" id="{715A5D24-F6A6-D74A-AFDA-F1EE5F0C5F6E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îşḻïḓé">
                <a:extLst>
                  <a:ext uri="{FF2B5EF4-FFF2-40B4-BE49-F238E27FC236}">
                    <a16:creationId xmlns:a16="http://schemas.microsoft.com/office/drawing/2014/main" id="{83B9836A-AFCD-D946-A4A8-1B4B21FDFC2B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íśļíďè">
                <a:extLst>
                  <a:ext uri="{FF2B5EF4-FFF2-40B4-BE49-F238E27FC236}">
                    <a16:creationId xmlns:a16="http://schemas.microsoft.com/office/drawing/2014/main" id="{0352FC17-36A0-0D4A-8EF0-9EB6F3D86061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ŝ1ïdé">
                <a:extLst>
                  <a:ext uri="{FF2B5EF4-FFF2-40B4-BE49-F238E27FC236}">
                    <a16:creationId xmlns:a16="http://schemas.microsoft.com/office/drawing/2014/main" id="{18597A7C-B137-BB4B-9A18-CF77E4BA2AE6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is1ídè">
                <a:extLst>
                  <a:ext uri="{FF2B5EF4-FFF2-40B4-BE49-F238E27FC236}">
                    <a16:creationId xmlns:a16="http://schemas.microsoft.com/office/drawing/2014/main" id="{44EDC03C-F7E1-D246-BFB0-2BB6D227CAAF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islíďê">
                <a:extLst>
                  <a:ext uri="{FF2B5EF4-FFF2-40B4-BE49-F238E27FC236}">
                    <a16:creationId xmlns:a16="http://schemas.microsoft.com/office/drawing/2014/main" id="{F989141C-CA8B-7246-87C7-6679EB92D1EB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iṩlíḑê">
                <a:extLst>
                  <a:ext uri="{FF2B5EF4-FFF2-40B4-BE49-F238E27FC236}">
                    <a16:creationId xmlns:a16="http://schemas.microsoft.com/office/drawing/2014/main" id="{E7268F10-AB9F-844C-8D96-D40FB18BCD45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ṥḷïďê">
                <a:extLst>
                  <a:ext uri="{FF2B5EF4-FFF2-40B4-BE49-F238E27FC236}">
                    <a16:creationId xmlns:a16="http://schemas.microsoft.com/office/drawing/2014/main" id="{BE9EC57F-67EB-7642-9FEA-D114543C70AF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íṥḻïďè">
                <a:extLst>
                  <a:ext uri="{FF2B5EF4-FFF2-40B4-BE49-F238E27FC236}">
                    <a16:creationId xmlns:a16="http://schemas.microsoft.com/office/drawing/2014/main" id="{076ABC04-189E-574C-82F3-85DD9A8BC834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íṡḷíḍè">
                <a:extLst>
                  <a:ext uri="{FF2B5EF4-FFF2-40B4-BE49-F238E27FC236}">
                    <a16:creationId xmlns:a16="http://schemas.microsoft.com/office/drawing/2014/main" id="{9F943233-EC58-AE4E-8DC7-68947B9C8F65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$ḷîḑé">
                <a:extLst>
                  <a:ext uri="{FF2B5EF4-FFF2-40B4-BE49-F238E27FC236}">
                    <a16:creationId xmlns:a16="http://schemas.microsoft.com/office/drawing/2014/main" id="{0A588D86-41AF-CA43-88F7-95D6B009B2A6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í$ľîdè">
                <a:extLst>
                  <a:ext uri="{FF2B5EF4-FFF2-40B4-BE49-F238E27FC236}">
                    <a16:creationId xmlns:a16="http://schemas.microsoft.com/office/drawing/2014/main" id="{6FABFD47-2734-4446-B795-B9787EF2711A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ṥ1iḍè">
                <a:extLst>
                  <a:ext uri="{FF2B5EF4-FFF2-40B4-BE49-F238E27FC236}">
                    <a16:creationId xmlns:a16="http://schemas.microsoft.com/office/drawing/2014/main" id="{D3E4FC17-F1FD-D54F-A3C3-4B453B55FB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slidé">
                <a:extLst>
                  <a:ext uri="{FF2B5EF4-FFF2-40B4-BE49-F238E27FC236}">
                    <a16:creationId xmlns:a16="http://schemas.microsoft.com/office/drawing/2014/main" id="{54435714-66DC-9440-94A4-20580E060162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ṡlïďè">
                <a:extLst>
                  <a:ext uri="{FF2B5EF4-FFF2-40B4-BE49-F238E27FC236}">
                    <a16:creationId xmlns:a16="http://schemas.microsoft.com/office/drawing/2014/main" id="{3C0D1BC8-F765-174B-B52E-0C25F380F634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iṧ1ïḓè">
                <a:extLst>
                  <a:ext uri="{FF2B5EF4-FFF2-40B4-BE49-F238E27FC236}">
                    <a16:creationId xmlns:a16="http://schemas.microsoft.com/office/drawing/2014/main" id="{D8B395CA-8099-F34B-8458-3E462716FB64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57" name="矩形 156">
            <a:extLst>
              <a:ext uri="{FF2B5EF4-FFF2-40B4-BE49-F238E27FC236}">
                <a16:creationId xmlns:a16="http://schemas.microsoft.com/office/drawing/2014/main" id="{752274E9-6CD8-164F-A448-48D8BF6118A2}"/>
              </a:ext>
            </a:extLst>
          </p:cNvPr>
          <p:cNvSpPr/>
          <p:nvPr/>
        </p:nvSpPr>
        <p:spPr>
          <a:xfrm>
            <a:off x="0" y="0"/>
            <a:ext cx="12192000" cy="16328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1406235-E330-4D7C-93AD-E99AF15C0A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4244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Method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B831002-C299-4D75-A110-BEC634F65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10</a:t>
            </a:fld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DC39477-DE1C-4659-BDE9-E471178C5E56}"/>
                  </a:ext>
                </a:extLst>
              </p:cNvPr>
              <p:cNvSpPr txBox="1"/>
              <p:nvPr/>
            </p:nvSpPr>
            <p:spPr>
              <a:xfrm>
                <a:off x="306813" y="5247486"/>
                <a:ext cx="9963912" cy="9727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MSDeformAtt</m:t>
                          </m:r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n</m:t>
                          </m:r>
                        </m:fName>
                        <m:e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zh-CN" altLang="en-US" b="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zh-CN" altLang="en-US" b="1" i="1">
                                          <a:latin typeface="Cambria Math" panose="02040503050406030204" pitchFamily="18" charset="0"/>
                                        </a:rPr>
                                        <m:t>𝒑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{"/>
                                      <m:endChr m:val="}"/>
                                      <m:ctrlPr>
                                        <a:rPr lang="zh-CN" altLang="en-US" b="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zh-CN" altLang="en-US" b="0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zh-CN" altLang="en-US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p>
                                          <m:r>
                                            <a:rPr lang="zh-CN" altLang="en-US" b="0" i="1"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zh-CN" altLang="en-US" b="0" i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bSup>
                            </m:e>
                          </m:d>
                        </m:e>
                      </m:func>
                      <m:r>
                        <a:rPr lang="zh-CN" altLang="en-US" b="0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zh-CN" altLang="en-US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sSub>
                        <m:sSubPr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latin typeface="Cambria Math" panose="02040503050406030204" pitchFamily="18" charset="0"/>
                            </a:rPr>
                            <m:t>𝑾</m:t>
                          </m:r>
                        </m:e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p>
                            <m:e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 </m:t>
                              </m:r>
                            </m:e>
                          </m:nary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 </m:t>
                              </m:r>
                            </m:e>
                          </m:nary>
                          <m:sSub>
                            <m:sSub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𝑚𝑙𝑞𝑘</m:t>
                              </m:r>
                            </m:sub>
                          </m:sSub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⋅</m:t>
                          </m:r>
                          <m:sSubSup>
                            <m:sSubSup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𝑾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p>
                          </m:sSup>
                          <m:d>
                            <m:d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zh-CN" altLang="en-US" b="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zh-CN" altLang="en-US" b="0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zh-CN" altLang="en-US" b="1" i="1">
                                              <a:latin typeface="Cambria Math" panose="02040503050406030204" pitchFamily="18" charset="0"/>
                                            </a:rPr>
                                            <m:t>𝒑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zh-CN" altLang="en-US" b="0" i="1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𝑚𝑙𝑞𝑘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1DC39477-DE1C-4659-BDE9-E471178C5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813" y="5247486"/>
                <a:ext cx="9963912" cy="97270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1C6C81D-DD3B-4916-9992-8B0FC0E5841F}"/>
                  </a:ext>
                </a:extLst>
              </p:cNvPr>
              <p:cNvSpPr txBox="1"/>
              <p:nvPr/>
            </p:nvSpPr>
            <p:spPr>
              <a:xfrm>
                <a:off x="235792" y="3065741"/>
                <a:ext cx="8049006" cy="9727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DeformAtt</m:t>
                          </m:r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n</m:t>
                          </m:r>
                        </m:fName>
                        <m:e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func>
                      <m:r>
                        <a:rPr lang="zh-CN" altLang="en-US" b="0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zh-CN" altLang="en-US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sSub>
                        <m:sSubPr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latin typeface="Cambria Math" panose="02040503050406030204" pitchFamily="18" charset="0"/>
                            </a:rPr>
                            <m:t>𝑾</m:t>
                          </m:r>
                        </m:e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 </m:t>
                              </m:r>
                            </m:e>
                          </m:nary>
                          <m:sSub>
                            <m:sSub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𝑚𝑞𝑘</m:t>
                              </m:r>
                            </m:sub>
                          </m:sSub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⋅</m:t>
                          </m:r>
                          <m:sSubSup>
                            <m:sSubSup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𝑾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r>
                            <a:rPr lang="zh-CN" alt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d>
                            <m:dPr>
                              <m:ctrlPr>
                                <a:rPr lang="zh-CN" altLang="en-US" b="1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b="1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𝑚𝑞𝑘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1C6C81D-DD3B-4916-9992-8B0FC0E584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792" y="3065741"/>
                <a:ext cx="8049006" cy="97270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049A2552-287F-4141-953F-31DF8D23ADEB}"/>
                  </a:ext>
                </a:extLst>
              </p:cNvPr>
              <p:cNvSpPr txBox="1"/>
              <p:nvPr/>
            </p:nvSpPr>
            <p:spPr>
              <a:xfrm>
                <a:off x="647321" y="1916522"/>
                <a:ext cx="6103620" cy="9128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zh-CN" alt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fName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m:rPr>
                              <m:sty m:val="p"/>
                            </m:rPr>
                            <a:rPr lang="en-US" altLang="zh-CN" i="1">
                              <a:latin typeface="Cambria Math" panose="02040503050406030204" pitchFamily="18" charset="0"/>
                            </a:rPr>
                            <m:t>ultiHead</m:t>
                          </m:r>
                          <m:r>
                            <m:rPr>
                              <m:sty m:val="p"/>
                            </m:rPr>
                            <a:rPr lang="en-US" altLang="zh-CN" b="0" i="0" smtClean="0">
                              <a:latin typeface="Cambria Math" panose="02040503050406030204" pitchFamily="18" charset="0"/>
                            </a:rPr>
                            <m:t>Att</m:t>
                          </m:r>
                          <m:r>
                            <m:rPr>
                              <m:sty m:val="p"/>
                            </m:rPr>
                            <a:rPr lang="zh-CN" altLang="en-US">
                              <a:latin typeface="Cambria Math" panose="02040503050406030204" pitchFamily="18" charset="0"/>
                            </a:rPr>
                            <m:t>n</m:t>
                          </m:r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b="1" i="1">
                                      <a:latin typeface="Cambria Math" panose="02040503050406030204" pitchFamily="18" charset="0"/>
                                    </a:rPr>
                                    <m:t>𝒛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func>
                      <m:r>
                        <a:rPr lang="zh-CN" altLang="en-US" b="0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zh-CN" altLang="en-US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 </m:t>
                          </m:r>
                        </m:e>
                      </m:nary>
                      <m:sSub>
                        <m:sSubPr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b="1" i="1">
                              <a:latin typeface="Cambria Math" panose="02040503050406030204" pitchFamily="18" charset="0"/>
                            </a:rPr>
                            <m:t>𝑾</m:t>
                          </m:r>
                        </m:e>
                        <m:sub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zh-CN" altLang="en-US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zh-CN" altLang="en-US" b="0" i="0">
                                      <a:latin typeface="Cambria Math" panose="02040503050406030204" pitchFamily="18" charset="0"/>
                                    </a:rPr>
                                    <m:t>Ω</m:t>
                                  </m:r>
                                </m:e>
                                <m:sub>
                                  <m:r>
                                    <a:rPr lang="zh-CN" altLang="en-US" b="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 </m:t>
                              </m:r>
                            </m:e>
                          </m:nary>
                          <m:sSub>
                            <m:sSub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𝑚𝑞𝑘</m:t>
                              </m:r>
                            </m:sub>
                          </m:sSub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⋅</m:t>
                          </m:r>
                          <m:sSubSup>
                            <m:sSubSup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𝑾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a:rPr lang="zh-CN" altLang="en-US" b="0" i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sSub>
                            <m:sSubPr>
                              <m:ctrlPr>
                                <a:rPr lang="zh-CN" altLang="en-US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zh-CN" altLang="en-US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049A2552-287F-4141-953F-31DF8D23AD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321" y="1916522"/>
                <a:ext cx="6103620" cy="91287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本框 2">
            <a:extLst>
              <a:ext uri="{FF2B5EF4-FFF2-40B4-BE49-F238E27FC236}">
                <a16:creationId xmlns:a16="http://schemas.microsoft.com/office/drawing/2014/main" id="{CBD34488-C248-4B0D-8310-EB9BA7B3D044}"/>
              </a:ext>
            </a:extLst>
          </p:cNvPr>
          <p:cNvSpPr txBox="1"/>
          <p:nvPr/>
        </p:nvSpPr>
        <p:spPr>
          <a:xfrm>
            <a:off x="8492870" y="2188296"/>
            <a:ext cx="3338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multi-head attention feature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27FB349-8AF1-4501-8DD5-B9341000843B}"/>
              </a:ext>
            </a:extLst>
          </p:cNvPr>
          <p:cNvSpPr txBox="1"/>
          <p:nvPr/>
        </p:nvSpPr>
        <p:spPr>
          <a:xfrm>
            <a:off x="8492871" y="3297160"/>
            <a:ext cx="333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deformable attention feature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B62B9B-9E18-4B0E-94C5-8D96DDD751AF}"/>
              </a:ext>
            </a:extLst>
          </p:cNvPr>
          <p:cNvSpPr txBox="1"/>
          <p:nvPr/>
        </p:nvSpPr>
        <p:spPr>
          <a:xfrm>
            <a:off x="985421" y="4466429"/>
            <a:ext cx="4518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multi-scale deformable attention module</a:t>
            </a:r>
            <a:r>
              <a:rPr lang="zh-CN" altLang="en-US" dirty="0"/>
              <a:t>：</a:t>
            </a: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85C41ED4-D3F3-423E-80A6-24681D02EB3A}"/>
              </a:ext>
            </a:extLst>
          </p:cNvPr>
          <p:cNvSpPr/>
          <p:nvPr/>
        </p:nvSpPr>
        <p:spPr>
          <a:xfrm rot="10800000">
            <a:off x="7734911" y="2268721"/>
            <a:ext cx="620908" cy="288907"/>
          </a:xfrm>
          <a:prstGeom prst="rightArrow">
            <a:avLst/>
          </a:prstGeom>
          <a:solidFill>
            <a:srgbClr val="F1985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12E3145A-8A94-4B64-B4E1-A5EE9384B50E}"/>
              </a:ext>
            </a:extLst>
          </p:cNvPr>
          <p:cNvSpPr/>
          <p:nvPr/>
        </p:nvSpPr>
        <p:spPr>
          <a:xfrm rot="10800000">
            <a:off x="7734911" y="3337372"/>
            <a:ext cx="620908" cy="288907"/>
          </a:xfrm>
          <a:prstGeom prst="rightArrow">
            <a:avLst/>
          </a:prstGeom>
          <a:solidFill>
            <a:srgbClr val="F1985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090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859" y="347766"/>
            <a:ext cx="8970989" cy="663575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Deformable Attention Module</a:t>
            </a:r>
            <a:endParaRPr lang="zh-CN" altLang="en-US" sz="32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C0DA29-0F87-4FDA-97E3-5A6413075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192" y="1215502"/>
            <a:ext cx="9877996" cy="5566107"/>
          </a:xfrm>
          <a:prstGeom prst="rect">
            <a:avLst/>
          </a:prstGeom>
        </p:spPr>
      </p:pic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4BEE03D-A420-4A35-9DFF-088C25230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27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What deformable DETR looks at?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B831002-C299-4D75-A110-BEC634F65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AC40F1-44E2-426F-A27A-3F2D2A567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924" y="1057061"/>
            <a:ext cx="5002767" cy="540745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6E3B95F-93CB-4C74-B931-175A61624A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487" y="2505455"/>
            <a:ext cx="4526388" cy="2161527"/>
          </a:xfrm>
          <a:prstGeom prst="rect">
            <a:avLst/>
          </a:prstGeom>
        </p:spPr>
      </p:pic>
      <p:sp>
        <p:nvSpPr>
          <p:cNvPr id="8" name="箭头: 右 7">
            <a:extLst>
              <a:ext uri="{FF2B5EF4-FFF2-40B4-BE49-F238E27FC236}">
                <a16:creationId xmlns:a16="http://schemas.microsoft.com/office/drawing/2014/main" id="{64060EF7-7B16-4514-ADDF-EEB0465A7681}"/>
              </a:ext>
            </a:extLst>
          </p:cNvPr>
          <p:cNvSpPr/>
          <p:nvPr/>
        </p:nvSpPr>
        <p:spPr>
          <a:xfrm>
            <a:off x="5088636" y="3586219"/>
            <a:ext cx="1399032" cy="455429"/>
          </a:xfrm>
          <a:prstGeom prst="rightArrow">
            <a:avLst/>
          </a:prstGeom>
          <a:solidFill>
            <a:srgbClr val="F1985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C643662-74D9-4CC3-A915-A762CAD4A91A}"/>
              </a:ext>
            </a:extLst>
          </p:cNvPr>
          <p:cNvSpPr txBox="1"/>
          <p:nvPr/>
        </p:nvSpPr>
        <p:spPr>
          <a:xfrm>
            <a:off x="1052262" y="4962617"/>
            <a:ext cx="3204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Visualization of DETR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1828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Visualization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B831002-C299-4D75-A110-BEC634F65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D85C014-683D-426C-86C1-C241783EC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425" y="1572768"/>
            <a:ext cx="5530575" cy="436168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DFEAF32-3D73-4BBC-9271-583CEB783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4663" y="1655064"/>
            <a:ext cx="5851388" cy="427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125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57615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04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6000" b="1" dirty="0">
                <a:solidFill>
                  <a:schemeClr val="accent2"/>
                </a:solidFill>
              </a:rPr>
              <a:t>EXPERIMENT</a:t>
            </a:r>
            <a:endParaRPr lang="zh-CN" altLang="en-US" sz="6000" b="1" dirty="0">
              <a:solidFill>
                <a:schemeClr val="accent2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1EC033F-6E10-4505-BA0D-FCA759505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970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Experiment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E1259E3-7006-4EC3-873F-BFFF98067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15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996E783-74F8-4D7B-A041-F4434A787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232" y="4044325"/>
            <a:ext cx="9510331" cy="26771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09C8588-85A1-4F68-818E-82ECD5C345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5304" y="1329726"/>
            <a:ext cx="5326189" cy="271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02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Experiment</a:t>
            </a:r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3774ABD-4247-40C9-8E54-3AD7947EA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16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E9492D1-75EF-48B3-AEA6-95CB9C715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144" y="1177621"/>
            <a:ext cx="8203120" cy="225137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91DC971-6FC9-4F5E-A4F9-CB9570890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5921" y="3463869"/>
            <a:ext cx="8203121" cy="293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233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57615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05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6000" b="1" dirty="0">
                <a:solidFill>
                  <a:schemeClr val="accent2"/>
                </a:solidFill>
              </a:rPr>
              <a:t>CONCLUSION</a:t>
            </a:r>
            <a:endParaRPr lang="zh-CN" altLang="en-US" sz="6000" b="1" dirty="0">
              <a:solidFill>
                <a:schemeClr val="accent2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AC9C49B-0603-42F1-889B-9934EBCE7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5206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859" y="347766"/>
            <a:ext cx="8970989" cy="663575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Conclusion</a:t>
            </a:r>
            <a:endParaRPr lang="zh-CN" altLang="en-US" sz="3200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4BEE03D-A420-4A35-9DFF-088C25230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182FD58-42F9-4EBA-8163-AA73C74001BC}"/>
              </a:ext>
            </a:extLst>
          </p:cNvPr>
          <p:cNvSpPr txBox="1"/>
          <p:nvPr/>
        </p:nvSpPr>
        <p:spPr>
          <a:xfrm>
            <a:off x="1429305" y="2252684"/>
            <a:ext cx="86646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/>
              <a:t>An end-to-end object detector.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/>
              <a:t>The (multi-scale) deformable attention modules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/>
              <a:t>DDETR A</a:t>
            </a:r>
            <a:r>
              <a:rPr lang="en-US" altLang="zh-CN" dirty="0">
                <a:effectLst/>
              </a:rPr>
              <a:t>chieve better performance than DETR (especially on small objects) with 10× less training epochs.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effectLst/>
                <a:latin typeface="+mn-ea"/>
              </a:rPr>
              <a:t>Extensive experiments on the COCO benchmark demonstrate the effectiveness of our approach.</a:t>
            </a: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0028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图片占位符 110" descr="图片包含 树, 户外, 天空, 火车&#10;&#10;描述已自动生成">
            <a:extLst>
              <a:ext uri="{FF2B5EF4-FFF2-40B4-BE49-F238E27FC236}">
                <a16:creationId xmlns:a16="http://schemas.microsoft.com/office/drawing/2014/main" id="{77DF3EC3-2D08-8B42-949A-66720B831F0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7" b="5667"/>
          <a:stretch>
            <a:fillRect/>
          </a:stretch>
        </p:blipFill>
        <p:spPr/>
      </p:pic>
      <p:sp>
        <p:nvSpPr>
          <p:cNvPr id="24" name="文本占位符 23">
            <a:extLst>
              <a:ext uri="{FF2B5EF4-FFF2-40B4-BE49-F238E27FC236}">
                <a16:creationId xmlns:a16="http://schemas.microsoft.com/office/drawing/2014/main" id="{F54531EB-9B22-0D45-B063-7F7DE031013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221503" y="4444138"/>
            <a:ext cx="5655208" cy="781631"/>
          </a:xfrm>
        </p:spPr>
        <p:txBody>
          <a:bodyPr>
            <a:normAutofit fontScale="85000" lnSpcReduction="10000"/>
          </a:bodyPr>
          <a:lstStyle/>
          <a:p>
            <a:pPr marL="0" indent="0" algn="dist">
              <a:buNone/>
            </a:pPr>
            <a:r>
              <a:rPr lang="en-US" altLang="zh-CN" sz="4000" b="1" dirty="0">
                <a:solidFill>
                  <a:schemeClr val="accent2"/>
                </a:solidFill>
              </a:rPr>
              <a:t>Thanks for Your Attention</a:t>
            </a:r>
          </a:p>
        </p:txBody>
      </p: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8D09C88B-CEFC-F747-A224-757F779B2C2E}"/>
              </a:ext>
            </a:extLst>
          </p:cNvPr>
          <p:cNvGrpSpPr/>
          <p:nvPr/>
        </p:nvGrpSpPr>
        <p:grpSpPr>
          <a:xfrm>
            <a:off x="5486400" y="3029505"/>
            <a:ext cx="1219200" cy="1231468"/>
            <a:chOff x="6678206" y="3208602"/>
            <a:chExt cx="1219200" cy="1231468"/>
          </a:xfrm>
        </p:grpSpPr>
        <p:sp>
          <p:nvSpPr>
            <p:cNvPr id="119" name="椭圆 118">
              <a:extLst>
                <a:ext uri="{FF2B5EF4-FFF2-40B4-BE49-F238E27FC236}">
                  <a16:creationId xmlns:a16="http://schemas.microsoft.com/office/drawing/2014/main" id="{8A52637F-1B6C-724F-9C84-19E265363821}"/>
                </a:ext>
              </a:extLst>
            </p:cNvPr>
            <p:cNvSpPr/>
            <p:nvPr/>
          </p:nvSpPr>
          <p:spPr>
            <a:xfrm>
              <a:off x="6683774" y="3226438"/>
              <a:ext cx="1213632" cy="12136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8" name="íšḻîďê">
              <a:extLst>
                <a:ext uri="{FF2B5EF4-FFF2-40B4-BE49-F238E27FC236}">
                  <a16:creationId xmlns:a16="http://schemas.microsoft.com/office/drawing/2014/main" id="{F4B41965-BBFA-CF45-88B3-6F45D22BF5F1}"/>
                </a:ext>
              </a:extLst>
            </p:cNvPr>
            <p:cNvGrpSpPr/>
            <p:nvPr/>
          </p:nvGrpSpPr>
          <p:grpSpPr>
            <a:xfrm>
              <a:off x="6678206" y="3208602"/>
              <a:ext cx="1219200" cy="1227234"/>
              <a:chOff x="3551238" y="3067050"/>
              <a:chExt cx="722313" cy="727075"/>
            </a:xfrm>
          </p:grpSpPr>
          <p:sp>
            <p:nvSpPr>
              <p:cNvPr id="9" name="ïş1íḍê">
                <a:extLst>
                  <a:ext uri="{FF2B5EF4-FFF2-40B4-BE49-F238E27FC236}">
                    <a16:creationId xmlns:a16="http://schemas.microsoft.com/office/drawing/2014/main" id="{9C1CC83F-F552-C847-B12D-A9480F2683C5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íšḻïḍè">
                <a:extLst>
                  <a:ext uri="{FF2B5EF4-FFF2-40B4-BE49-F238E27FC236}">
                    <a16:creationId xmlns:a16="http://schemas.microsoft.com/office/drawing/2014/main" id="{EA65E863-AE54-0846-9269-42611348B9BC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ïśľíḓé">
                <a:extLst>
                  <a:ext uri="{FF2B5EF4-FFF2-40B4-BE49-F238E27FC236}">
                    <a16:creationId xmlns:a16="http://schemas.microsoft.com/office/drawing/2014/main" id="{EDEF243E-D486-EE48-BE96-1A9CD2622FF0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ïslíḍê">
                <a:extLst>
                  <a:ext uri="{FF2B5EF4-FFF2-40B4-BE49-F238E27FC236}">
                    <a16:creationId xmlns:a16="http://schemas.microsoft.com/office/drawing/2014/main" id="{C8815998-5F5B-EB49-B9A5-FF5ED55CD40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íṡļïdê">
                <a:extLst>
                  <a:ext uri="{FF2B5EF4-FFF2-40B4-BE49-F238E27FC236}">
                    <a16:creationId xmlns:a16="http://schemas.microsoft.com/office/drawing/2014/main" id="{E919B6A6-59F4-C74D-A76A-89B7D8A4B87C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iş1ïďe">
                <a:extLst>
                  <a:ext uri="{FF2B5EF4-FFF2-40B4-BE49-F238E27FC236}">
                    <a16:creationId xmlns:a16="http://schemas.microsoft.com/office/drawing/2014/main" id="{3C703A15-A701-9F46-BDDE-88BCEAAB8E37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ṩḷíḍé">
                <a:extLst>
                  <a:ext uri="{FF2B5EF4-FFF2-40B4-BE49-F238E27FC236}">
                    <a16:creationId xmlns:a16="http://schemas.microsoft.com/office/drawing/2014/main" id="{43D3E5B0-F7C8-BC4C-9697-D33CF2FED921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ïśľíḍè">
                <a:extLst>
                  <a:ext uri="{FF2B5EF4-FFF2-40B4-BE49-F238E27FC236}">
                    <a16:creationId xmlns:a16="http://schemas.microsoft.com/office/drawing/2014/main" id="{7EF65927-0C9D-AB41-9DFB-2B8ECA2B4F18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$ḻîḋè">
                <a:extLst>
                  <a:ext uri="{FF2B5EF4-FFF2-40B4-BE49-F238E27FC236}">
                    <a16:creationId xmlns:a16="http://schemas.microsoft.com/office/drawing/2014/main" id="{435585C8-CA28-184A-AC97-FBA91BBCE425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ṣļíḋe">
                <a:extLst>
                  <a:ext uri="{FF2B5EF4-FFF2-40B4-BE49-F238E27FC236}">
                    <a16:creationId xmlns:a16="http://schemas.microsoft.com/office/drawing/2014/main" id="{1BF28AC5-26DA-294F-B6C5-C9FE6642A68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iṩḷiḓé">
                <a:extLst>
                  <a:ext uri="{FF2B5EF4-FFF2-40B4-BE49-F238E27FC236}">
                    <a16:creationId xmlns:a16="http://schemas.microsoft.com/office/drawing/2014/main" id="{2CA482C5-EB4C-F840-8D7A-E476B5FDE2E5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Sľiḍè">
                <a:extLst>
                  <a:ext uri="{FF2B5EF4-FFF2-40B4-BE49-F238E27FC236}">
                    <a16:creationId xmlns:a16="http://schemas.microsoft.com/office/drawing/2014/main" id="{915EE667-AADD-5840-9D3D-FC08F07D956E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ïṩḷîḍe">
                <a:extLst>
                  <a:ext uri="{FF2B5EF4-FFF2-40B4-BE49-F238E27FC236}">
                    <a16:creationId xmlns:a16="http://schemas.microsoft.com/office/drawing/2014/main" id="{EF785517-B0EA-C540-8DAC-2C8C14B1A2A7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íšḻiḑê">
                <a:extLst>
                  <a:ext uri="{FF2B5EF4-FFF2-40B4-BE49-F238E27FC236}">
                    <a16:creationId xmlns:a16="http://schemas.microsoft.com/office/drawing/2014/main" id="{AD2184DD-623E-1E4F-B8C5-92FF7C8CBD8A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ṩļïďè">
                <a:extLst>
                  <a:ext uri="{FF2B5EF4-FFF2-40B4-BE49-F238E27FC236}">
                    <a16:creationId xmlns:a16="http://schemas.microsoft.com/office/drawing/2014/main" id="{1748668E-E7CD-B642-BF4A-60488EECDC8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ṥlïḋê">
                <a:extLst>
                  <a:ext uri="{FF2B5EF4-FFF2-40B4-BE49-F238E27FC236}">
                    <a16:creationId xmlns:a16="http://schemas.microsoft.com/office/drawing/2014/main" id="{B4FEB053-77AC-BB41-8B09-28C4DB2832BC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ṧľïdè">
                <a:extLst>
                  <a:ext uri="{FF2B5EF4-FFF2-40B4-BE49-F238E27FC236}">
                    <a16:creationId xmlns:a16="http://schemas.microsoft.com/office/drawing/2014/main" id="{14199E0C-8289-1443-B1AC-03B9B6713925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Sḷîḓê">
                <a:extLst>
                  <a:ext uri="{FF2B5EF4-FFF2-40B4-BE49-F238E27FC236}">
                    <a16:creationId xmlns:a16="http://schemas.microsoft.com/office/drawing/2014/main" id="{4707C1D3-3E41-7141-8C0B-994535144645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îślíďè">
                <a:extLst>
                  <a:ext uri="{FF2B5EF4-FFF2-40B4-BE49-F238E27FC236}">
                    <a16:creationId xmlns:a16="http://schemas.microsoft.com/office/drawing/2014/main" id="{F2D7B6CD-7787-BD4C-A8EF-26915208517C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Sḻïḍè">
                <a:extLst>
                  <a:ext uri="{FF2B5EF4-FFF2-40B4-BE49-F238E27FC236}">
                    <a16:creationId xmlns:a16="http://schemas.microsoft.com/office/drawing/2014/main" id="{FA624CDE-1CD2-634B-91D6-162DE3125E05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ṡliḑê">
                <a:extLst>
                  <a:ext uri="{FF2B5EF4-FFF2-40B4-BE49-F238E27FC236}">
                    <a16:creationId xmlns:a16="http://schemas.microsoft.com/office/drawing/2014/main" id="{171BB672-0E2B-A448-8B67-47555E80E380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islïďé">
                <a:extLst>
                  <a:ext uri="{FF2B5EF4-FFF2-40B4-BE49-F238E27FC236}">
                    <a16:creationId xmlns:a16="http://schemas.microsoft.com/office/drawing/2014/main" id="{7FE731BD-7A1A-3F49-ABCE-FA616BAA094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ṥḷîdé">
                <a:extLst>
                  <a:ext uri="{FF2B5EF4-FFF2-40B4-BE49-F238E27FC236}">
                    <a16:creationId xmlns:a16="http://schemas.microsoft.com/office/drawing/2014/main" id="{E631C7D0-96EE-244E-8210-CBA3ED7D68B2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sḷîḋé">
                <a:extLst>
                  <a:ext uri="{FF2B5EF4-FFF2-40B4-BE49-F238E27FC236}">
                    <a16:creationId xmlns:a16="http://schemas.microsoft.com/office/drawing/2014/main" id="{EEC1EC42-2866-9B45-9450-DB2F94BC2733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śḷïḑè">
                <a:extLst>
                  <a:ext uri="{FF2B5EF4-FFF2-40B4-BE49-F238E27FC236}">
                    <a16:creationId xmlns:a16="http://schemas.microsoft.com/office/drawing/2014/main" id="{F464B577-D23A-7249-ABDF-B8F75233BF6F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ṧľiďé">
                <a:extLst>
                  <a:ext uri="{FF2B5EF4-FFF2-40B4-BE49-F238E27FC236}">
                    <a16:creationId xmlns:a16="http://schemas.microsoft.com/office/drawing/2014/main" id="{EA193BB8-BFDB-FF4C-A26E-2E09BEBF7119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išľïḍé">
                <a:extLst>
                  <a:ext uri="{FF2B5EF4-FFF2-40B4-BE49-F238E27FC236}">
                    <a16:creationId xmlns:a16="http://schemas.microsoft.com/office/drawing/2014/main" id="{8777A717-958B-924E-B042-9EDC839C9D2A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ŝlîḑè">
                <a:extLst>
                  <a:ext uri="{FF2B5EF4-FFF2-40B4-BE49-F238E27FC236}">
                    <a16:creationId xmlns:a16="http://schemas.microsoft.com/office/drawing/2014/main" id="{BD7E17AC-C19E-1142-975A-B7B64FF75393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îṩḻíḓe">
                <a:extLst>
                  <a:ext uri="{FF2B5EF4-FFF2-40B4-BE49-F238E27FC236}">
                    <a16:creationId xmlns:a16="http://schemas.microsoft.com/office/drawing/2014/main" id="{262520F5-D08F-EE43-9657-5217845C208B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î$1îdè">
                <a:extLst>
                  <a:ext uri="{FF2B5EF4-FFF2-40B4-BE49-F238E27FC236}">
                    <a16:creationId xmlns:a16="http://schemas.microsoft.com/office/drawing/2014/main" id="{7B138166-3B9B-0E4C-8CD3-10EB8356C1CB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śľïḓe">
                <a:extLst>
                  <a:ext uri="{FF2B5EF4-FFF2-40B4-BE49-F238E27FC236}">
                    <a16:creationId xmlns:a16="http://schemas.microsoft.com/office/drawing/2014/main" id="{9B0F7CAD-72E5-B545-8D4C-863F2F50227E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iṣļïḑè">
                <a:extLst>
                  <a:ext uri="{FF2B5EF4-FFF2-40B4-BE49-F238E27FC236}">
                    <a16:creationId xmlns:a16="http://schemas.microsoft.com/office/drawing/2014/main" id="{37FBEF1F-A2D8-E449-8EB4-8F9F7240A799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ṡḷidé">
                <a:extLst>
                  <a:ext uri="{FF2B5EF4-FFF2-40B4-BE49-F238E27FC236}">
                    <a16:creationId xmlns:a16="http://schemas.microsoft.com/office/drawing/2014/main" id="{44F013AB-2AFE-D448-8736-48C66B84A317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íṡḷíḋe">
                <a:extLst>
                  <a:ext uri="{FF2B5EF4-FFF2-40B4-BE49-F238E27FC236}">
                    <a16:creationId xmlns:a16="http://schemas.microsoft.com/office/drawing/2014/main" id="{B15D1F15-52DD-D44B-90A9-F1F90C2E7329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íŝ1iḑê">
                <a:extLst>
                  <a:ext uri="{FF2B5EF4-FFF2-40B4-BE49-F238E27FC236}">
                    <a16:creationId xmlns:a16="http://schemas.microsoft.com/office/drawing/2014/main" id="{CEACBB59-E38A-4344-B516-2BE4832131BB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ṩḷiḑe">
                <a:extLst>
                  <a:ext uri="{FF2B5EF4-FFF2-40B4-BE49-F238E27FC236}">
                    <a16:creationId xmlns:a16="http://schemas.microsoft.com/office/drawing/2014/main" id="{3F9BE792-AE88-F942-8CBA-D7981C6A1B1D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ṧḻiḑê">
                <a:extLst>
                  <a:ext uri="{FF2B5EF4-FFF2-40B4-BE49-F238E27FC236}">
                    <a16:creationId xmlns:a16="http://schemas.microsoft.com/office/drawing/2014/main" id="{BC4904DB-C7DA-E64E-8587-44AA4005337E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ïṣḻîḋè">
                <a:extLst>
                  <a:ext uri="{FF2B5EF4-FFF2-40B4-BE49-F238E27FC236}">
                    <a16:creationId xmlns:a16="http://schemas.microsoft.com/office/drawing/2014/main" id="{DDCB1052-8B82-9F44-B4FB-B4D10FEBC591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ṡ1îḍé">
                <a:extLst>
                  <a:ext uri="{FF2B5EF4-FFF2-40B4-BE49-F238E27FC236}">
                    <a16:creationId xmlns:a16="http://schemas.microsoft.com/office/drawing/2014/main" id="{C36127AF-A4DB-8143-B786-33F2B4CB0EA2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îš1íḑe">
                <a:extLst>
                  <a:ext uri="{FF2B5EF4-FFF2-40B4-BE49-F238E27FC236}">
                    <a16:creationId xmlns:a16="http://schemas.microsoft.com/office/drawing/2014/main" id="{1761B148-8E78-2A47-A7BD-3ED3DCA6AE12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iš1ïḍe">
                <a:extLst>
                  <a:ext uri="{FF2B5EF4-FFF2-40B4-BE49-F238E27FC236}">
                    <a16:creationId xmlns:a16="http://schemas.microsoft.com/office/drawing/2014/main" id="{56780715-BC15-F042-9214-0E9BD4A96AA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îSḻîde">
                <a:extLst>
                  <a:ext uri="{FF2B5EF4-FFF2-40B4-BE49-F238E27FC236}">
                    <a16:creationId xmlns:a16="http://schemas.microsoft.com/office/drawing/2014/main" id="{86D0D5C7-D1C1-A243-96D9-E8CBE68B9A04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î$ḻîḑé">
                <a:extLst>
                  <a:ext uri="{FF2B5EF4-FFF2-40B4-BE49-F238E27FC236}">
                    <a16:creationId xmlns:a16="http://schemas.microsoft.com/office/drawing/2014/main" id="{2A4DD4D8-E5A5-4C4C-A47C-4F07AE7C61DE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íŝļïḓe">
                <a:extLst>
                  <a:ext uri="{FF2B5EF4-FFF2-40B4-BE49-F238E27FC236}">
                    <a16:creationId xmlns:a16="http://schemas.microsoft.com/office/drawing/2014/main" id="{495B5B25-0AA3-F34C-A32C-EAB41E37DA15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S1iḍé">
                <a:extLst>
                  <a:ext uri="{FF2B5EF4-FFF2-40B4-BE49-F238E27FC236}">
                    <a16:creationId xmlns:a16="http://schemas.microsoft.com/office/drawing/2014/main" id="{8454DBF6-A8EA-5A4B-9471-4F91F5873921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išlïdé">
                <a:extLst>
                  <a:ext uri="{FF2B5EF4-FFF2-40B4-BE49-F238E27FC236}">
                    <a16:creationId xmlns:a16="http://schemas.microsoft.com/office/drawing/2014/main" id="{6BDDB261-1282-7D43-BA1F-D2D97F379B93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ïSlïde">
                <a:extLst>
                  <a:ext uri="{FF2B5EF4-FFF2-40B4-BE49-F238E27FC236}">
                    <a16:creationId xmlns:a16="http://schemas.microsoft.com/office/drawing/2014/main" id="{04E0D829-4853-C54F-ABAF-AACD44C3E7C7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îşľïďe">
                <a:extLst>
                  <a:ext uri="{FF2B5EF4-FFF2-40B4-BE49-F238E27FC236}">
                    <a16:creationId xmlns:a16="http://schemas.microsoft.com/office/drawing/2014/main" id="{F3C7A712-A9B3-3E47-A9B4-28A3D9CA905E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ïşľíďê">
                <a:extLst>
                  <a:ext uri="{FF2B5EF4-FFF2-40B4-BE49-F238E27FC236}">
                    <a16:creationId xmlns:a16="http://schemas.microsoft.com/office/drawing/2014/main" id="{F4689957-38E9-7A43-88A0-52E9BE580933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íś1ïdè">
                <a:extLst>
                  <a:ext uri="{FF2B5EF4-FFF2-40B4-BE49-F238E27FC236}">
                    <a16:creationId xmlns:a16="http://schemas.microsoft.com/office/drawing/2014/main" id="{F67219FF-E3C7-8D41-8A5F-2177B432CB1A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iṩḷiḍe">
                <a:extLst>
                  <a:ext uri="{FF2B5EF4-FFF2-40B4-BE49-F238E27FC236}">
                    <a16:creationId xmlns:a16="http://schemas.microsoft.com/office/drawing/2014/main" id="{BE684F64-EEF8-E146-8908-C7442327A731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ïŝ1iďè">
                <a:extLst>
                  <a:ext uri="{FF2B5EF4-FFF2-40B4-BE49-F238E27FC236}">
                    <a16:creationId xmlns:a16="http://schemas.microsoft.com/office/drawing/2014/main" id="{67F7DE51-8A5B-6943-AAB2-3007948A7AC3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íṩļíḋê">
                <a:extLst>
                  <a:ext uri="{FF2B5EF4-FFF2-40B4-BE49-F238E27FC236}">
                    <a16:creationId xmlns:a16="http://schemas.microsoft.com/office/drawing/2014/main" id="{E71E4DD3-712B-E24D-814D-2090B2A8FF0A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ïṧ1ïdè">
                <a:extLst>
                  <a:ext uri="{FF2B5EF4-FFF2-40B4-BE49-F238E27FC236}">
                    <a16:creationId xmlns:a16="http://schemas.microsoft.com/office/drawing/2014/main" id="{5A3CE25E-7EBC-E649-A798-DD1FBA2090D8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íŝḻîḍé">
                <a:extLst>
                  <a:ext uri="{FF2B5EF4-FFF2-40B4-BE49-F238E27FC236}">
                    <a16:creationId xmlns:a16="http://schemas.microsoft.com/office/drawing/2014/main" id="{A2214773-DDF4-2E47-B6AD-5F0642A55BED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îşḻïḓé">
                <a:extLst>
                  <a:ext uri="{FF2B5EF4-FFF2-40B4-BE49-F238E27FC236}">
                    <a16:creationId xmlns:a16="http://schemas.microsoft.com/office/drawing/2014/main" id="{1DF60659-3F9F-CA44-BAC0-FF1788088E39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śļíďè">
                <a:extLst>
                  <a:ext uri="{FF2B5EF4-FFF2-40B4-BE49-F238E27FC236}">
                    <a16:creationId xmlns:a16="http://schemas.microsoft.com/office/drawing/2014/main" id="{B0C6DF3E-8657-FB4A-9706-45E163C7A1DB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ŝ1ïdé">
                <a:extLst>
                  <a:ext uri="{FF2B5EF4-FFF2-40B4-BE49-F238E27FC236}">
                    <a16:creationId xmlns:a16="http://schemas.microsoft.com/office/drawing/2014/main" id="{CEE5CBEC-58ED-1C49-91C0-BCDE80411FC2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is1ídè">
                <a:extLst>
                  <a:ext uri="{FF2B5EF4-FFF2-40B4-BE49-F238E27FC236}">
                    <a16:creationId xmlns:a16="http://schemas.microsoft.com/office/drawing/2014/main" id="{AF536E42-54CF-DD4F-8E0A-362AB15EB88E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islíďê">
                <a:extLst>
                  <a:ext uri="{FF2B5EF4-FFF2-40B4-BE49-F238E27FC236}">
                    <a16:creationId xmlns:a16="http://schemas.microsoft.com/office/drawing/2014/main" id="{CB637674-FB73-564D-8C92-E75CF52DD3A3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iṩlíḑê">
                <a:extLst>
                  <a:ext uri="{FF2B5EF4-FFF2-40B4-BE49-F238E27FC236}">
                    <a16:creationId xmlns:a16="http://schemas.microsoft.com/office/drawing/2014/main" id="{69BCF001-D19B-B042-82C2-1EA0E952CC42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ṥḷïďê">
                <a:extLst>
                  <a:ext uri="{FF2B5EF4-FFF2-40B4-BE49-F238E27FC236}">
                    <a16:creationId xmlns:a16="http://schemas.microsoft.com/office/drawing/2014/main" id="{C13C990D-30B4-FB48-9695-1AA596A0B317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ṥḻïďè">
                <a:extLst>
                  <a:ext uri="{FF2B5EF4-FFF2-40B4-BE49-F238E27FC236}">
                    <a16:creationId xmlns:a16="http://schemas.microsoft.com/office/drawing/2014/main" id="{8FE17319-EDCF-1D42-8792-9587D40DD4DF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íṡḷíḍè">
                <a:extLst>
                  <a:ext uri="{FF2B5EF4-FFF2-40B4-BE49-F238E27FC236}">
                    <a16:creationId xmlns:a16="http://schemas.microsoft.com/office/drawing/2014/main" id="{E349998A-915C-2B44-BE25-E8FA5FC94F1A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$ḷîḑé">
                <a:extLst>
                  <a:ext uri="{FF2B5EF4-FFF2-40B4-BE49-F238E27FC236}">
                    <a16:creationId xmlns:a16="http://schemas.microsoft.com/office/drawing/2014/main" id="{FFFA5303-F084-2949-80EA-08C3D9ABF5E8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$ľîdè">
                <a:extLst>
                  <a:ext uri="{FF2B5EF4-FFF2-40B4-BE49-F238E27FC236}">
                    <a16:creationId xmlns:a16="http://schemas.microsoft.com/office/drawing/2014/main" id="{76DC0357-EBCD-D342-9169-E656D7625C76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iṥ1iḍè">
                <a:extLst>
                  <a:ext uri="{FF2B5EF4-FFF2-40B4-BE49-F238E27FC236}">
                    <a16:creationId xmlns:a16="http://schemas.microsoft.com/office/drawing/2014/main" id="{84D1D820-A6C8-094B-9C3B-0FB30E854823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slidé">
                <a:extLst>
                  <a:ext uri="{FF2B5EF4-FFF2-40B4-BE49-F238E27FC236}">
                    <a16:creationId xmlns:a16="http://schemas.microsoft.com/office/drawing/2014/main" id="{2441E1D7-D06F-6C4C-B364-59EAA25AC0C0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íṡlïďè">
                <a:extLst>
                  <a:ext uri="{FF2B5EF4-FFF2-40B4-BE49-F238E27FC236}">
                    <a16:creationId xmlns:a16="http://schemas.microsoft.com/office/drawing/2014/main" id="{B5E88D79-B19B-6A4A-9803-8170239B3FA3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iṧ1ïḓè">
                <a:extLst>
                  <a:ext uri="{FF2B5EF4-FFF2-40B4-BE49-F238E27FC236}">
                    <a16:creationId xmlns:a16="http://schemas.microsoft.com/office/drawing/2014/main" id="{DDACFCBD-C36B-7249-875C-036D035891F3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30" name="矩形 129">
            <a:extLst>
              <a:ext uri="{FF2B5EF4-FFF2-40B4-BE49-F238E27FC236}">
                <a16:creationId xmlns:a16="http://schemas.microsoft.com/office/drawing/2014/main" id="{E3727B8C-3EB9-6C4C-82E4-61F7B01509D5}"/>
              </a:ext>
            </a:extLst>
          </p:cNvPr>
          <p:cNvSpPr/>
          <p:nvPr/>
        </p:nvSpPr>
        <p:spPr>
          <a:xfrm>
            <a:off x="0" y="0"/>
            <a:ext cx="12192000" cy="16328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1" name="文本占位符 23">
            <a:extLst>
              <a:ext uri="{FF2B5EF4-FFF2-40B4-BE49-F238E27FC236}">
                <a16:creationId xmlns:a16="http://schemas.microsoft.com/office/drawing/2014/main" id="{E7044FC3-CCCD-481B-B51B-303B98FC1FFB}"/>
              </a:ext>
            </a:extLst>
          </p:cNvPr>
          <p:cNvSpPr txBox="1">
            <a:spLocks/>
          </p:cNvSpPr>
          <p:nvPr/>
        </p:nvSpPr>
        <p:spPr>
          <a:xfrm>
            <a:off x="3272416" y="5068677"/>
            <a:ext cx="5655208" cy="781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4000" b="1" dirty="0">
                <a:solidFill>
                  <a:schemeClr val="accent2"/>
                </a:solidFill>
              </a:rPr>
              <a:t>Q&amp;A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DE2E2C-1FF1-40B3-A765-E73E3674DE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A0C4C2A-0013-4D0D-BA0B-DE308E42093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1613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BE3D001D-86C0-0248-A090-6A9E40BEC2D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5" r="30085"/>
          <a:stretch/>
        </p:blipFill>
        <p:spPr/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77792A1-AB06-D347-BC12-99FB3544F69F}"/>
              </a:ext>
            </a:extLst>
          </p:cNvPr>
          <p:cNvSpPr txBox="1"/>
          <p:nvPr/>
        </p:nvSpPr>
        <p:spPr>
          <a:xfrm>
            <a:off x="5054706" y="1189592"/>
            <a:ext cx="898003" cy="615553"/>
          </a:xfrm>
          <a:prstGeom prst="rect">
            <a:avLst/>
          </a:prstGeom>
          <a:noFill/>
        </p:spPr>
        <p:txBody>
          <a:bodyPr wrap="none" tIns="0" bIns="0" rtlCol="0" anchor="b" anchorCtr="0">
            <a:spAutoFit/>
          </a:bodyPr>
          <a:lstStyle/>
          <a:p>
            <a:r>
              <a:rPr kumimoji="1"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01.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文本占位符 27">
            <a:extLst>
              <a:ext uri="{FF2B5EF4-FFF2-40B4-BE49-F238E27FC236}">
                <a16:creationId xmlns:a16="http://schemas.microsoft.com/office/drawing/2014/main" id="{1D92E383-DF31-274F-9B68-44C96C45CF23}"/>
              </a:ext>
            </a:extLst>
          </p:cNvPr>
          <p:cNvSpPr txBox="1">
            <a:spLocks/>
          </p:cNvSpPr>
          <p:nvPr/>
        </p:nvSpPr>
        <p:spPr>
          <a:xfrm>
            <a:off x="6096000" y="1055557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37568274-F86A-F948-9E95-4F698C860108}"/>
              </a:ext>
            </a:extLst>
          </p:cNvPr>
          <p:cNvCxnSpPr>
            <a:cxnSpLocks/>
          </p:cNvCxnSpPr>
          <p:nvPr/>
        </p:nvCxnSpPr>
        <p:spPr>
          <a:xfrm>
            <a:off x="5054706" y="1763582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5A5DD8C-73E4-CD46-95CC-D02DE2A7E6D2}"/>
              </a:ext>
            </a:extLst>
          </p:cNvPr>
          <p:cNvSpPr txBox="1"/>
          <p:nvPr/>
        </p:nvSpPr>
        <p:spPr>
          <a:xfrm>
            <a:off x="5054705" y="2159148"/>
            <a:ext cx="898003" cy="615553"/>
          </a:xfrm>
          <a:prstGeom prst="rect">
            <a:avLst/>
          </a:prstGeom>
          <a:noFill/>
        </p:spPr>
        <p:txBody>
          <a:bodyPr wrap="none" tIns="0" bIns="0" rtlCol="0" anchor="b" anchorCtr="0">
            <a:spAutoFit/>
          </a:bodyPr>
          <a:lstStyle/>
          <a:p>
            <a:r>
              <a:rPr kumimoji="1"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02.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文本占位符 27">
            <a:extLst>
              <a:ext uri="{FF2B5EF4-FFF2-40B4-BE49-F238E27FC236}">
                <a16:creationId xmlns:a16="http://schemas.microsoft.com/office/drawing/2014/main" id="{413E14A6-BB7D-7C4E-9B98-2A68C07A1BD5}"/>
              </a:ext>
            </a:extLst>
          </p:cNvPr>
          <p:cNvSpPr txBox="1">
            <a:spLocks/>
          </p:cNvSpPr>
          <p:nvPr/>
        </p:nvSpPr>
        <p:spPr>
          <a:xfrm>
            <a:off x="6095999" y="2025113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Background</a:t>
            </a:r>
            <a:endParaRPr kumimoji="1" lang="zh-CN" altLang="en-US" dirty="0"/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D5470F72-2ABB-4D47-A743-CDB1412D4CE0}"/>
              </a:ext>
            </a:extLst>
          </p:cNvPr>
          <p:cNvCxnSpPr>
            <a:cxnSpLocks/>
          </p:cNvCxnSpPr>
          <p:nvPr/>
        </p:nvCxnSpPr>
        <p:spPr>
          <a:xfrm>
            <a:off x="5054705" y="2733138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B091DE9D-CB10-0C44-B8C6-6EA7A3240AE8}"/>
              </a:ext>
            </a:extLst>
          </p:cNvPr>
          <p:cNvSpPr txBox="1"/>
          <p:nvPr/>
        </p:nvSpPr>
        <p:spPr>
          <a:xfrm>
            <a:off x="5054705" y="3127385"/>
            <a:ext cx="898003" cy="615553"/>
          </a:xfrm>
          <a:prstGeom prst="rect">
            <a:avLst/>
          </a:prstGeom>
          <a:noFill/>
        </p:spPr>
        <p:txBody>
          <a:bodyPr wrap="none" tIns="0" bIns="0" rtlCol="0" anchor="b" anchorCtr="0">
            <a:spAutoFit/>
          </a:bodyPr>
          <a:lstStyle/>
          <a:p>
            <a:r>
              <a:rPr kumimoji="1"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03.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文本占位符 27">
            <a:extLst>
              <a:ext uri="{FF2B5EF4-FFF2-40B4-BE49-F238E27FC236}">
                <a16:creationId xmlns:a16="http://schemas.microsoft.com/office/drawing/2014/main" id="{46E7969E-B20C-514D-83E6-B475365270A3}"/>
              </a:ext>
            </a:extLst>
          </p:cNvPr>
          <p:cNvSpPr txBox="1">
            <a:spLocks/>
          </p:cNvSpPr>
          <p:nvPr/>
        </p:nvSpPr>
        <p:spPr>
          <a:xfrm>
            <a:off x="6095999" y="2993350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Method</a:t>
            </a:r>
            <a:endParaRPr kumimoji="1" lang="zh-CN" altLang="en-US" dirty="0"/>
          </a:p>
        </p:txBody>
      </p: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C252FECA-4B70-AF4F-9399-72A0E1B94892}"/>
              </a:ext>
            </a:extLst>
          </p:cNvPr>
          <p:cNvCxnSpPr>
            <a:cxnSpLocks/>
          </p:cNvCxnSpPr>
          <p:nvPr/>
        </p:nvCxnSpPr>
        <p:spPr>
          <a:xfrm>
            <a:off x="5054705" y="3701375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3CA32A01-80D7-A048-90B6-0F2C48C31C57}"/>
              </a:ext>
            </a:extLst>
          </p:cNvPr>
          <p:cNvSpPr txBox="1"/>
          <p:nvPr/>
        </p:nvSpPr>
        <p:spPr>
          <a:xfrm>
            <a:off x="5054706" y="5197364"/>
            <a:ext cx="838691" cy="615553"/>
          </a:xfrm>
          <a:prstGeom prst="rect">
            <a:avLst/>
          </a:prstGeom>
          <a:noFill/>
        </p:spPr>
        <p:txBody>
          <a:bodyPr wrap="none" tIns="0" bIns="0" rtlCol="0" anchor="b" anchorCtr="0">
            <a:spAutoFit/>
          </a:bodyPr>
          <a:lstStyle/>
          <a:p>
            <a:r>
              <a:rPr kumimoji="1"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05.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文本占位符 27">
            <a:extLst>
              <a:ext uri="{FF2B5EF4-FFF2-40B4-BE49-F238E27FC236}">
                <a16:creationId xmlns:a16="http://schemas.microsoft.com/office/drawing/2014/main" id="{4AAD2E0C-648B-6342-8D38-CDE59C6EC0F9}"/>
              </a:ext>
            </a:extLst>
          </p:cNvPr>
          <p:cNvSpPr txBox="1">
            <a:spLocks/>
          </p:cNvSpPr>
          <p:nvPr/>
        </p:nvSpPr>
        <p:spPr>
          <a:xfrm>
            <a:off x="6096000" y="5063329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Conclusion</a:t>
            </a:r>
            <a:endParaRPr kumimoji="1" lang="zh-CN" altLang="en-US" dirty="0"/>
          </a:p>
        </p:txBody>
      </p: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669AC68D-60CE-714C-A279-37635C21B312}"/>
              </a:ext>
            </a:extLst>
          </p:cNvPr>
          <p:cNvCxnSpPr>
            <a:cxnSpLocks/>
          </p:cNvCxnSpPr>
          <p:nvPr/>
        </p:nvCxnSpPr>
        <p:spPr>
          <a:xfrm>
            <a:off x="5054706" y="5771354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58969B01-81C7-43CC-A47F-37D323AF27BB}"/>
              </a:ext>
            </a:extLst>
          </p:cNvPr>
          <p:cNvSpPr txBox="1"/>
          <p:nvPr/>
        </p:nvSpPr>
        <p:spPr>
          <a:xfrm>
            <a:off x="5054705" y="4096942"/>
            <a:ext cx="838691" cy="615553"/>
          </a:xfrm>
          <a:prstGeom prst="rect">
            <a:avLst/>
          </a:prstGeom>
          <a:noFill/>
        </p:spPr>
        <p:txBody>
          <a:bodyPr wrap="none" tIns="0" bIns="0" rtlCol="0" anchor="b" anchorCtr="0">
            <a:spAutoFit/>
          </a:bodyPr>
          <a:lstStyle/>
          <a:p>
            <a:r>
              <a:rPr kumimoji="1"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04.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文本占位符 27">
            <a:extLst>
              <a:ext uri="{FF2B5EF4-FFF2-40B4-BE49-F238E27FC236}">
                <a16:creationId xmlns:a16="http://schemas.microsoft.com/office/drawing/2014/main" id="{A5422ABC-E7F4-4217-945D-F6ED46F18798}"/>
              </a:ext>
            </a:extLst>
          </p:cNvPr>
          <p:cNvSpPr txBox="1">
            <a:spLocks/>
          </p:cNvSpPr>
          <p:nvPr/>
        </p:nvSpPr>
        <p:spPr>
          <a:xfrm>
            <a:off x="6095999" y="3962907"/>
            <a:ext cx="5292725" cy="708025"/>
          </a:xfrm>
          <a:prstGeom prst="rect">
            <a:avLst/>
          </a:prstGeom>
        </p:spPr>
        <p:txBody>
          <a:bodyPr lIns="0" rIns="0" bIns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Experiment</a:t>
            </a:r>
            <a:endParaRPr kumimoji="1" lang="zh-CN" altLang="en-US" dirty="0"/>
          </a:p>
        </p:txBody>
      </p:sp>
      <p:cxnSp>
        <p:nvCxnSpPr>
          <p:cNvPr id="26" name="直线连接符 19">
            <a:extLst>
              <a:ext uri="{FF2B5EF4-FFF2-40B4-BE49-F238E27FC236}">
                <a16:creationId xmlns:a16="http://schemas.microsoft.com/office/drawing/2014/main" id="{376AAA2D-D5E5-424F-8D8C-73A058E223F6}"/>
              </a:ext>
            </a:extLst>
          </p:cNvPr>
          <p:cNvCxnSpPr>
            <a:cxnSpLocks/>
          </p:cNvCxnSpPr>
          <p:nvPr/>
        </p:nvCxnSpPr>
        <p:spPr>
          <a:xfrm>
            <a:off x="5054705" y="4670932"/>
            <a:ext cx="633401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7071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60821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01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6000" b="1" dirty="0">
                <a:solidFill>
                  <a:schemeClr val="accent2"/>
                </a:solidFill>
              </a:rPr>
              <a:t>INTRODUCTION</a:t>
            </a:r>
            <a:endParaRPr lang="zh-CN" altLang="en-US" sz="6000" b="1" dirty="0">
              <a:solidFill>
                <a:schemeClr val="accent2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8C89ACD-3B87-4249-B193-B1F543056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175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859" y="347766"/>
            <a:ext cx="8970989" cy="663575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Introduction</a:t>
            </a:r>
            <a:endParaRPr lang="zh-CN" altLang="en-US" sz="3200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4BEE03D-A420-4A35-9DFF-088C25230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D60D17C-CEA6-4A2D-B1A0-11F5C14B2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896" y="1357971"/>
            <a:ext cx="10046208" cy="414205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DC80CA9-AA60-40D0-BBA4-8537D8B8F3A1}"/>
              </a:ext>
            </a:extLst>
          </p:cNvPr>
          <p:cNvSpPr txBox="1"/>
          <p:nvPr/>
        </p:nvSpPr>
        <p:spPr>
          <a:xfrm>
            <a:off x="1340448" y="5879095"/>
            <a:ext cx="10132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YOLO</a:t>
            </a:r>
            <a:r>
              <a:rPr lang="zh-CN" altLang="en-US" dirty="0"/>
              <a:t>（</a:t>
            </a:r>
            <a:r>
              <a:rPr lang="en-US" altLang="zh-CN" dirty="0"/>
              <a:t>You only look once</a:t>
            </a:r>
            <a:r>
              <a:rPr lang="zh-CN" altLang="en-US" dirty="0"/>
              <a:t>）</a:t>
            </a:r>
            <a:r>
              <a:rPr lang="en-US" altLang="zh-CN" dirty="0"/>
              <a:t> running on sample artwork and natural images from the internet.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8054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57615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02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6000" b="1" dirty="0">
                <a:solidFill>
                  <a:schemeClr val="accent2"/>
                </a:solidFill>
              </a:rPr>
              <a:t>BACKGROUND</a:t>
            </a:r>
            <a:endParaRPr lang="zh-CN" altLang="en-US" sz="6000" b="1" dirty="0">
              <a:solidFill>
                <a:schemeClr val="accent2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01EB2B3-CF03-4722-9670-9B05AD4CF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1690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DETR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0A01D2-E87B-4154-8DEC-E9543251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18BB3D-F8A9-48E4-9F84-B62C540FC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025" y="1643274"/>
            <a:ext cx="10823638" cy="305238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47BCB69-39AE-4932-93D3-D18DF58B5FF8}"/>
              </a:ext>
            </a:extLst>
          </p:cNvPr>
          <p:cNvSpPr txBox="1"/>
          <p:nvPr/>
        </p:nvSpPr>
        <p:spPr>
          <a:xfrm>
            <a:off x="1420427" y="4856085"/>
            <a:ext cx="9010835" cy="879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effectLst/>
                <a:latin typeface="Arial" panose="020B0604020202020204" pitchFamily="34" charset="0"/>
              </a:rPr>
              <a:t>Require much longer training epochs to converge than the existing object detectors.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effectLst/>
                <a:latin typeface="Arial" panose="020B0604020202020204" pitchFamily="34" charset="0"/>
              </a:rPr>
              <a:t>Deliver relatively low performance at detecting small objects.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652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Deformable convolution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0A01D2-E87B-4154-8DEC-E9543251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DAE91A5-F5B1-4713-8A0E-67C6A5685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0258" y="1591899"/>
            <a:ext cx="5571321" cy="317559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F2ECC32-19C2-4DDF-B949-B8366DF12689}"/>
              </a:ext>
            </a:extLst>
          </p:cNvPr>
          <p:cNvSpPr txBox="1"/>
          <p:nvPr/>
        </p:nvSpPr>
        <p:spPr>
          <a:xfrm>
            <a:off x="1367160" y="5121350"/>
            <a:ext cx="9676661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/>
              <a:t>A powerful and efficient mechanism to attend to sparse spatial locations.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L</a:t>
            </a:r>
            <a:r>
              <a:rPr lang="en-US" altLang="zh-CN" dirty="0">
                <a:effectLst/>
                <a:latin typeface="+mn-ea"/>
              </a:rPr>
              <a:t>ack the element relation modeling mechanism.</a:t>
            </a:r>
            <a:endParaRPr lang="zh-CN" altLang="en-US" dirty="0">
              <a:latin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FB364C6-3F86-4FC0-85FC-5AFAF96B9C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630" y="2429603"/>
            <a:ext cx="5956628" cy="199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19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61B409C-6DF5-654F-81A4-524FF21D753D}"/>
              </a:ext>
            </a:extLst>
          </p:cNvPr>
          <p:cNvSpPr txBox="1"/>
          <p:nvPr/>
        </p:nvSpPr>
        <p:spPr>
          <a:xfrm>
            <a:off x="5102102" y="1696052"/>
            <a:ext cx="2057615" cy="221599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l"/>
            <a:r>
              <a:rPr kumimoji="1" lang="en-US" altLang="zh-CN" sz="13800" b="1" dirty="0">
                <a:gradFill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1"/>
                </a:gradFill>
              </a:rPr>
              <a:t>03</a:t>
            </a:r>
            <a:endParaRPr kumimoji="1" lang="zh-CN" altLang="en-US" sz="13800" b="1" dirty="0"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chemeClr val="accent3">
                      <a:lumMod val="20000"/>
                      <a:lumOff val="80000"/>
                      <a:alpha val="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占位符 39">
            <a:extLst>
              <a:ext uri="{FF2B5EF4-FFF2-40B4-BE49-F238E27FC236}">
                <a16:creationId xmlns:a16="http://schemas.microsoft.com/office/drawing/2014/main" id="{FDF01BB6-2A63-CD46-AFA0-9CF49DACFE14}"/>
              </a:ext>
            </a:extLst>
          </p:cNvPr>
          <p:cNvSpPr txBox="1">
            <a:spLocks/>
          </p:cNvSpPr>
          <p:nvPr/>
        </p:nvSpPr>
        <p:spPr>
          <a:xfrm>
            <a:off x="3078999" y="3028846"/>
            <a:ext cx="6034004" cy="88319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6000" b="1" dirty="0">
                <a:solidFill>
                  <a:schemeClr val="accent2"/>
                </a:solidFill>
              </a:rPr>
              <a:t>METHOD</a:t>
            </a:r>
            <a:endParaRPr lang="zh-CN" altLang="en-US" sz="6000" b="1" dirty="0">
              <a:solidFill>
                <a:schemeClr val="accent2"/>
              </a:solidFill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F530853-4611-4FE9-BFEF-08A72524A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074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Architecture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97A486-72F4-4FC4-BCFD-137309DDA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99" y="1146435"/>
            <a:ext cx="8101585" cy="5318079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0A01D2-E87B-4154-8DEC-E9543251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1DAC-B7DE-48CE-A183-CC3392BD6A3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282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2476</Words>
  <Application>Microsoft Office PowerPoint</Application>
  <PresentationFormat>宽屏</PresentationFormat>
  <Paragraphs>234</Paragraphs>
  <Slides>19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等线</vt:lpstr>
      <vt:lpstr>等线 Light</vt:lpstr>
      <vt:lpstr>Arial</vt:lpstr>
      <vt:lpstr>Cambria Math</vt:lpstr>
      <vt:lpstr>Wingdings</vt:lpstr>
      <vt:lpstr>Office 主题​​</vt:lpstr>
      <vt:lpstr>PowerPoint 演示文稿</vt:lpstr>
      <vt:lpstr>PowerPoint 演示文稿</vt:lpstr>
      <vt:lpstr>PowerPoint 演示文稿</vt:lpstr>
      <vt:lpstr>Introduction</vt:lpstr>
      <vt:lpstr>PowerPoint 演示文稿</vt:lpstr>
      <vt:lpstr>DETR</vt:lpstr>
      <vt:lpstr>Deformable convolution</vt:lpstr>
      <vt:lpstr>PowerPoint 演示文稿</vt:lpstr>
      <vt:lpstr>Architecture</vt:lpstr>
      <vt:lpstr>Method</vt:lpstr>
      <vt:lpstr>Deformable Attention Module</vt:lpstr>
      <vt:lpstr>What deformable DETR looks at?</vt:lpstr>
      <vt:lpstr>Visualization</vt:lpstr>
      <vt:lpstr>PowerPoint 演示文稿</vt:lpstr>
      <vt:lpstr>Experiment</vt:lpstr>
      <vt:lpstr>Experiment</vt:lpstr>
      <vt:lpstr>PowerPoint 演示文稿</vt:lpstr>
      <vt:lpstr>Conclusion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Ziqi Guo</dc:creator>
  <cp:lastModifiedBy>PC</cp:lastModifiedBy>
  <cp:revision>22</cp:revision>
  <dcterms:created xsi:type="dcterms:W3CDTF">2022-04-24T13:13:59Z</dcterms:created>
  <dcterms:modified xsi:type="dcterms:W3CDTF">2022-04-25T14:06:46Z</dcterms:modified>
</cp:coreProperties>
</file>

<file path=docProps/thumbnail.jpeg>
</file>